
<file path=[Content_Types].xml><?xml version="1.0" encoding="utf-8"?>
<Types xmlns="http://schemas.openxmlformats.org/package/2006/content-types">
  <Override PartName="/ppt/slides/slide14.xml" ContentType="application/vnd.openxmlformats-officedocument.presentationml.slide+xml"/>
  <Override PartName="/ppt/slideMasters/slideMaster2.xml" ContentType="application/vnd.openxmlformats-officedocument.presentationml.slideMaster+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theme/theme7.xml" ContentType="application/vnd.openxmlformats-officedocument.theme+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theme/theme6.xml" ContentType="application/vnd.openxmlformats-officedocument.theme+xml"/>
  <Override PartName="/ppt/handoutMasters/handoutMaster1.xml" ContentType="application/vnd.openxmlformats-officedocument.presentationml.handoutMaster+xml"/>
  <Override PartName="/ppt/slideLayouts/slideLayout15.xml" ContentType="application/vnd.openxmlformats-officedocument.presentationml.slideLayout+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theme/theme5.xml" ContentType="application/vnd.openxmlformats-officedocument.theme+xml"/>
  <Override PartName="/ppt/slides/slide26.xml" ContentType="application/vnd.openxmlformats-officedocument.presentationml.slide+xml"/>
  <Override PartName="/ppt/slideLayouts/slideLayout14.xml" ContentType="application/vnd.openxmlformats-officedocument.presentationml.slideLayout+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theme/theme4.xml" ContentType="application/vnd.openxmlformats-officedocument.them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Default Extension="xls" ContentType="application/vnd.ms-excel"/>
  <Override PartName="/ppt/slideLayouts/slideLayout2.xml" ContentType="application/vnd.openxmlformats-officedocument.presentationml.slideLayout+xml"/>
  <Override PartName="/ppt/slides/slide17.xml" ContentType="application/vnd.openxmlformats-officedocument.presentationml.slide+xml"/>
  <Override PartName="/ppt/slideMasters/slideMaster5.xml" ContentType="application/vnd.openxmlformats-officedocument.presentationml.slideMaster+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slideMasters/slideMaster4.xml" ContentType="application/vnd.openxmlformats-officedocument.presentationml.slideMaster+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Masters/slideMaster3.xml" ContentType="application/vnd.openxmlformats-officedocument.presentationml.slideMaster+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s/slide3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9" r:id="rId1"/>
    <p:sldMasterId id="2147485407" r:id="rId2"/>
    <p:sldMasterId id="2147485409" r:id="rId3"/>
    <p:sldMasterId id="2147485411" r:id="rId4"/>
    <p:sldMasterId id="2147485414" r:id="rId5"/>
  </p:sldMasterIdLst>
  <p:notesMasterIdLst>
    <p:notesMasterId r:id="rId43"/>
  </p:notesMasterIdLst>
  <p:handoutMasterIdLst>
    <p:handoutMasterId r:id="rId44"/>
  </p:handoutMasterIdLst>
  <p:sldIdLst>
    <p:sldId id="1298" r:id="rId6"/>
    <p:sldId id="2065" r:id="rId7"/>
    <p:sldId id="2067" r:id="rId8"/>
    <p:sldId id="1747" r:id="rId9"/>
    <p:sldId id="2037" r:id="rId10"/>
    <p:sldId id="2036" r:id="rId11"/>
    <p:sldId id="1879" r:id="rId12"/>
    <p:sldId id="1880" r:id="rId13"/>
    <p:sldId id="1881" r:id="rId14"/>
    <p:sldId id="1882" r:id="rId15"/>
    <p:sldId id="2038" r:id="rId16"/>
    <p:sldId id="1974" r:id="rId17"/>
    <p:sldId id="2039" r:id="rId18"/>
    <p:sldId id="2040" r:id="rId19"/>
    <p:sldId id="2035" r:id="rId20"/>
    <p:sldId id="2042" r:id="rId21"/>
    <p:sldId id="2043" r:id="rId22"/>
    <p:sldId id="2070" r:id="rId23"/>
    <p:sldId id="2045" r:id="rId24"/>
    <p:sldId id="2048" r:id="rId25"/>
    <p:sldId id="2049" r:id="rId26"/>
    <p:sldId id="2050" r:id="rId27"/>
    <p:sldId id="2051" r:id="rId28"/>
    <p:sldId id="2053" r:id="rId29"/>
    <p:sldId id="2054" r:id="rId30"/>
    <p:sldId id="2057" r:id="rId31"/>
    <p:sldId id="2066" r:id="rId32"/>
    <p:sldId id="2055" r:id="rId33"/>
    <p:sldId id="2058" r:id="rId34"/>
    <p:sldId id="2059" r:id="rId35"/>
    <p:sldId id="2060" r:id="rId36"/>
    <p:sldId id="2061" r:id="rId37"/>
    <p:sldId id="2062" r:id="rId38"/>
    <p:sldId id="2068" r:id="rId39"/>
    <p:sldId id="2064" r:id="rId40"/>
    <p:sldId id="2063" r:id="rId41"/>
    <p:sldId id="2069" r:id="rId42"/>
  </p:sldIdLst>
  <p:sldSz cx="10287000" cy="6858000" type="35mm"/>
  <p:notesSz cx="6858000" cy="9766300"/>
  <p:kinsoku lang="ja-JP" invalStChars="、。，．・：；？！゛゜ヽヾゝゞ々ー’”）〕］｝〉》」』】°′″℃¢％ぁぃぅぇぉっゃゅょゎァィゥェォッャュョヮヵヶ!%),.:;?]}｡｣､･ｧｨｩｪｫｬｭｮｯｰﾞﾟ" invalEndChars="‘“（〔［｛〈《「『【￥＄$([¥{｢"/>
  <p:defaultTextStyle>
    <a:defPPr>
      <a:defRPr lang="ja-JP"/>
    </a:defPPr>
    <a:lvl1pPr algn="l" rtl="0" fontAlgn="base">
      <a:spcBef>
        <a:spcPct val="0"/>
      </a:spcBef>
      <a:spcAft>
        <a:spcPct val="0"/>
      </a:spcAft>
      <a:defRPr kumimoji="1" sz="2400" kern="1200">
        <a:solidFill>
          <a:schemeClr val="tx1"/>
        </a:solidFill>
        <a:latin typeface="Osaka" charset="-128"/>
        <a:ea typeface="Osaka" charset="-128"/>
        <a:cs typeface="Osaka" charset="-128"/>
      </a:defRPr>
    </a:lvl1pPr>
    <a:lvl2pPr marL="457200" algn="l" rtl="0" fontAlgn="base">
      <a:spcBef>
        <a:spcPct val="0"/>
      </a:spcBef>
      <a:spcAft>
        <a:spcPct val="0"/>
      </a:spcAft>
      <a:defRPr kumimoji="1" sz="2400" kern="1200">
        <a:solidFill>
          <a:schemeClr val="tx1"/>
        </a:solidFill>
        <a:latin typeface="Osaka" charset="-128"/>
        <a:ea typeface="Osaka" charset="-128"/>
        <a:cs typeface="Osaka" charset="-128"/>
      </a:defRPr>
    </a:lvl2pPr>
    <a:lvl3pPr marL="914400" algn="l" rtl="0" fontAlgn="base">
      <a:spcBef>
        <a:spcPct val="0"/>
      </a:spcBef>
      <a:spcAft>
        <a:spcPct val="0"/>
      </a:spcAft>
      <a:defRPr kumimoji="1" sz="2400" kern="1200">
        <a:solidFill>
          <a:schemeClr val="tx1"/>
        </a:solidFill>
        <a:latin typeface="Osaka" charset="-128"/>
        <a:ea typeface="Osaka" charset="-128"/>
        <a:cs typeface="Osaka" charset="-128"/>
      </a:defRPr>
    </a:lvl3pPr>
    <a:lvl4pPr marL="1371600" algn="l" rtl="0" fontAlgn="base">
      <a:spcBef>
        <a:spcPct val="0"/>
      </a:spcBef>
      <a:spcAft>
        <a:spcPct val="0"/>
      </a:spcAft>
      <a:defRPr kumimoji="1" sz="2400" kern="1200">
        <a:solidFill>
          <a:schemeClr val="tx1"/>
        </a:solidFill>
        <a:latin typeface="Osaka" charset="-128"/>
        <a:ea typeface="Osaka" charset="-128"/>
        <a:cs typeface="Osaka" charset="-128"/>
      </a:defRPr>
    </a:lvl4pPr>
    <a:lvl5pPr marL="1828800" algn="l" rtl="0" fontAlgn="base">
      <a:spcBef>
        <a:spcPct val="0"/>
      </a:spcBef>
      <a:spcAft>
        <a:spcPct val="0"/>
      </a:spcAft>
      <a:defRPr kumimoji="1" sz="2400" kern="1200">
        <a:solidFill>
          <a:schemeClr val="tx1"/>
        </a:solidFill>
        <a:latin typeface="Osaka" charset="-128"/>
        <a:ea typeface="Osaka" charset="-128"/>
        <a:cs typeface="Osaka" charset="-128"/>
      </a:defRPr>
    </a:lvl5pPr>
    <a:lvl6pPr marL="2286000" algn="l" defTabSz="457200" rtl="0" eaLnBrk="1" latinLnBrk="0" hangingPunct="1">
      <a:defRPr kumimoji="1" sz="2400" kern="1200">
        <a:solidFill>
          <a:schemeClr val="tx1"/>
        </a:solidFill>
        <a:latin typeface="Osaka" charset="-128"/>
        <a:ea typeface="Osaka" charset="-128"/>
        <a:cs typeface="Osaka" charset="-128"/>
      </a:defRPr>
    </a:lvl6pPr>
    <a:lvl7pPr marL="2743200" algn="l" defTabSz="457200" rtl="0" eaLnBrk="1" latinLnBrk="0" hangingPunct="1">
      <a:defRPr kumimoji="1" sz="2400" kern="1200">
        <a:solidFill>
          <a:schemeClr val="tx1"/>
        </a:solidFill>
        <a:latin typeface="Osaka" charset="-128"/>
        <a:ea typeface="Osaka" charset="-128"/>
        <a:cs typeface="Osaka" charset="-128"/>
      </a:defRPr>
    </a:lvl7pPr>
    <a:lvl8pPr marL="3200400" algn="l" defTabSz="457200" rtl="0" eaLnBrk="1" latinLnBrk="0" hangingPunct="1">
      <a:defRPr kumimoji="1" sz="2400" kern="1200">
        <a:solidFill>
          <a:schemeClr val="tx1"/>
        </a:solidFill>
        <a:latin typeface="Osaka" charset="-128"/>
        <a:ea typeface="Osaka" charset="-128"/>
        <a:cs typeface="Osaka" charset="-128"/>
      </a:defRPr>
    </a:lvl8pPr>
    <a:lvl9pPr marL="3657600" algn="l" defTabSz="457200" rtl="0" eaLnBrk="1" latinLnBrk="0" hangingPunct="1">
      <a:defRPr kumimoji="1" sz="2400" kern="1200">
        <a:solidFill>
          <a:schemeClr val="tx1"/>
        </a:solidFill>
        <a:latin typeface="Osaka" charset="-128"/>
        <a:ea typeface="Osaka" charset="-128"/>
        <a:cs typeface="Osaka"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clrMode="bw" scaleToFitPaper="1" frameSlides="1"/>
  <p:showPr showNarration="1">
    <p:present/>
    <p:sldAll/>
    <p:penClr>
      <a:srgbClr val="FF0000"/>
    </p:penClr>
    <p:extLst>
      <p:ext uri="{EC167BDD-8182-4AB7-AECC-EB403E3ABB37}">
        <p14:laserClr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00610B"/>
    <a:srgbClr val="444019"/>
    <a:srgbClr val="836342"/>
    <a:srgbClr val="161015"/>
    <a:srgbClr val="00B3FF"/>
    <a:srgbClr val="00FF1A"/>
    <a:srgbClr val="00DF17"/>
    <a:srgbClr val="60051B"/>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46524" autoAdjust="0"/>
    <p:restoredTop sz="94660"/>
  </p:normalViewPr>
  <p:slideViewPr>
    <p:cSldViewPr>
      <p:cViewPr varScale="1">
        <p:scale>
          <a:sx n="92" d="100"/>
          <a:sy n="92" d="100"/>
        </p:scale>
        <p:origin x="-104" y="-696"/>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67266" name="Line 2"/>
          <p:cNvSpPr>
            <a:spLocks noChangeShapeType="1"/>
          </p:cNvSpPr>
          <p:nvPr/>
        </p:nvSpPr>
        <p:spPr bwMode="auto">
          <a:xfrm>
            <a:off x="406400" y="9258300"/>
            <a:ext cx="6021388" cy="0"/>
          </a:xfrm>
          <a:prstGeom prst="line">
            <a:avLst/>
          </a:prstGeom>
          <a:noFill/>
          <a:ln w="50800">
            <a:solidFill>
              <a:schemeClr val="tx1"/>
            </a:solidFill>
            <a:round/>
            <a:headEnd/>
            <a:tailEnd/>
          </a:ln>
        </p:spPr>
        <p:txBody>
          <a:bodyPr wrap="none" anchor="ctr">
            <a:prstTxWarp prst="textNoShape">
              <a:avLst/>
            </a:prstTxWarp>
          </a:bodyPr>
          <a:lstStyle/>
          <a:p>
            <a:pPr eaLnBrk="0" hangingPunct="0">
              <a:defRPr/>
            </a:pPr>
            <a:endParaRPr lang="ja-JP" altLang="en-US">
              <a:latin typeface="Osaka" pitchFamily="-110" charset="-128"/>
              <a:ea typeface="Osaka" pitchFamily="-110" charset="-128"/>
              <a:cs typeface="Osaka" pitchFamily="-110"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96545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0706" name="Line 2"/>
          <p:cNvSpPr>
            <a:spLocks noChangeShapeType="1"/>
          </p:cNvSpPr>
          <p:nvPr/>
        </p:nvSpPr>
        <p:spPr bwMode="auto">
          <a:xfrm>
            <a:off x="774700" y="9258300"/>
            <a:ext cx="5283200" cy="0"/>
          </a:xfrm>
          <a:prstGeom prst="line">
            <a:avLst/>
          </a:prstGeom>
          <a:noFill/>
          <a:ln w="50800">
            <a:solidFill>
              <a:schemeClr val="tx1"/>
            </a:solidFill>
            <a:round/>
            <a:headEnd/>
            <a:tailEnd/>
          </a:ln>
        </p:spPr>
        <p:txBody>
          <a:bodyPr wrap="none" anchor="ctr">
            <a:prstTxWarp prst="textNoShape">
              <a:avLst/>
            </a:prstTxWarp>
          </a:bodyPr>
          <a:lstStyle/>
          <a:p>
            <a:pPr eaLnBrk="0" hangingPunct="0">
              <a:defRPr/>
            </a:pPr>
            <a:endParaRPr lang="ja-JP" altLang="en-US">
              <a:latin typeface="Osaka" pitchFamily="-110" charset="-128"/>
              <a:ea typeface="Osaka" pitchFamily="-110" charset="-128"/>
              <a:cs typeface="Osaka" pitchFamily="-110" charset="-128"/>
            </a:endParaRPr>
          </a:p>
        </p:txBody>
      </p:sp>
      <p:sp>
        <p:nvSpPr>
          <p:cNvPr id="30723" name="Rectangle 3"/>
          <p:cNvSpPr>
            <a:spLocks noGrp="1" noRot="1" noChangeAspect="1" noChangeArrowheads="1" noTextEdit="1"/>
          </p:cNvSpPr>
          <p:nvPr>
            <p:ph type="sldImg" idx="2"/>
          </p:nvPr>
        </p:nvSpPr>
        <p:spPr bwMode="auto">
          <a:xfrm>
            <a:off x="857250" y="849313"/>
            <a:ext cx="5143500" cy="3429000"/>
          </a:xfrm>
          <a:prstGeom prst="rect">
            <a:avLst/>
          </a:prstGeom>
          <a:noFill/>
          <a:ln w="12700">
            <a:solidFill>
              <a:schemeClr val="tx1"/>
            </a:solidFill>
            <a:miter lim="800000"/>
            <a:headEnd/>
            <a:tailEnd/>
          </a:ln>
        </p:spPr>
      </p:sp>
      <p:sp>
        <p:nvSpPr>
          <p:cNvPr id="2052" name="Rectangle 4"/>
          <p:cNvSpPr>
            <a:spLocks noGrp="1" noChangeArrowheads="1"/>
          </p:cNvSpPr>
          <p:nvPr>
            <p:ph type="body" sz="quarter" idx="3"/>
          </p:nvPr>
        </p:nvSpPr>
        <p:spPr bwMode="auto">
          <a:xfrm>
            <a:off x="914400" y="4654550"/>
            <a:ext cx="5029200" cy="44196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ja-JP" altLang="en-US"/>
              <a:t>マスターテキストの書式設定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394435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細明朝体" pitchFamily="61" charset="-128"/>
        <a:ea typeface="細明朝体" pitchFamily="61" charset="-128"/>
        <a:cs typeface="細明朝体" pitchFamily="61" charset="-128"/>
      </a:defRPr>
    </a:lvl1pPr>
    <a:lvl2pPr marL="457200" algn="l" rtl="0" eaLnBrk="0" fontAlgn="base" hangingPunct="0">
      <a:spcBef>
        <a:spcPct val="30000"/>
      </a:spcBef>
      <a:spcAft>
        <a:spcPct val="0"/>
      </a:spcAft>
      <a:defRPr kumimoji="1" sz="1200" kern="1200">
        <a:solidFill>
          <a:schemeClr val="tx1"/>
        </a:solidFill>
        <a:latin typeface="細明朝体" pitchFamily="61" charset="-128"/>
        <a:ea typeface="細明朝体" pitchFamily="61" charset="-128"/>
        <a:cs typeface="細明朝体" pitchFamily="61" charset="-128"/>
      </a:defRPr>
    </a:lvl2pPr>
    <a:lvl3pPr marL="914400" algn="l" rtl="0" eaLnBrk="0" fontAlgn="base" hangingPunct="0">
      <a:spcBef>
        <a:spcPct val="30000"/>
      </a:spcBef>
      <a:spcAft>
        <a:spcPct val="0"/>
      </a:spcAft>
      <a:defRPr kumimoji="1" sz="1200" kern="1200">
        <a:solidFill>
          <a:schemeClr val="tx1"/>
        </a:solidFill>
        <a:latin typeface="細明朝体" pitchFamily="61" charset="-128"/>
        <a:ea typeface="細明朝体" pitchFamily="61" charset="-128"/>
        <a:cs typeface="細明朝体" pitchFamily="61" charset="-128"/>
      </a:defRPr>
    </a:lvl3pPr>
    <a:lvl4pPr marL="1371600" algn="l" rtl="0" eaLnBrk="0" fontAlgn="base" hangingPunct="0">
      <a:spcBef>
        <a:spcPct val="30000"/>
      </a:spcBef>
      <a:spcAft>
        <a:spcPct val="0"/>
      </a:spcAft>
      <a:defRPr kumimoji="1" sz="1200" kern="1200">
        <a:solidFill>
          <a:schemeClr val="tx1"/>
        </a:solidFill>
        <a:latin typeface="細明朝体" pitchFamily="61" charset="-128"/>
        <a:ea typeface="細明朝体" pitchFamily="61" charset="-128"/>
        <a:cs typeface="細明朝体" pitchFamily="61" charset="-128"/>
      </a:defRPr>
    </a:lvl4pPr>
    <a:lvl5pPr marL="1828800" algn="l" rtl="0" eaLnBrk="0" fontAlgn="base" hangingPunct="0">
      <a:spcBef>
        <a:spcPct val="30000"/>
      </a:spcBef>
      <a:spcAft>
        <a:spcPct val="0"/>
      </a:spcAft>
      <a:defRPr kumimoji="1" sz="1200" kern="1200">
        <a:solidFill>
          <a:schemeClr val="tx1"/>
        </a:solidFill>
        <a:latin typeface="細明朝体" pitchFamily="61" charset="-128"/>
        <a:ea typeface="細明朝体" pitchFamily="61" charset="-128"/>
        <a:cs typeface="細明朝体" pitchFamily="61" charset="-128"/>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Rot="1" noChangeAspect="1" noChangeArrowheads="1"/>
          </p:cNvSpPr>
          <p:nvPr>
            <p:ph type="sldImg"/>
          </p:nvPr>
        </p:nvSpPr>
        <p:spPr>
          <a:xfrm>
            <a:off x="857250" y="849313"/>
            <a:ext cx="5143500" cy="3429000"/>
          </a:xfrm>
          <a:solidFill>
            <a:srgbClr val="FFFFFF"/>
          </a:solidFill>
          <a:ln/>
        </p:spPr>
      </p:sp>
      <p:sp>
        <p:nvSpPr>
          <p:cNvPr id="32771" name="Rectangle 3"/>
          <p:cNvSpPr>
            <a:spLocks noGrp="1" noChangeArrowheads="1"/>
          </p:cNvSpPr>
          <p:nvPr>
            <p:ph type="body" idx="1"/>
          </p:nvPr>
        </p:nvSpPr>
        <p:spPr>
          <a:solidFill>
            <a:srgbClr val="FFFFFF"/>
          </a:solidFill>
          <a:ln>
            <a:solidFill>
              <a:srgbClr val="000000"/>
            </a:solidFill>
          </a:ln>
        </p:spPr>
        <p:txBody>
          <a:bodyPr/>
          <a:lstStyle/>
          <a:p>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ChangeArrowheads="1"/>
          </p:cNvSpPr>
          <p:nvPr>
            <p:ph type="hdr" sz="quarter" idx="4294967295"/>
          </p:nvPr>
        </p:nvSpPr>
        <p:spPr bwMode="auto">
          <a:xfrm>
            <a:off x="0" y="0"/>
            <a:ext cx="2971800" cy="488950"/>
          </a:xfrm>
          <a:prstGeom prst="rect">
            <a:avLst/>
          </a:prstGeom>
          <a:noFill/>
          <a:ln>
            <a:miter lim="800000"/>
            <a:headEnd/>
            <a:tailEnd/>
          </a:ln>
        </p:spPr>
        <p:txBody>
          <a:bodyPr>
            <a:prstTxWarp prst="textNoShape">
              <a:avLst/>
            </a:prstTxWarp>
          </a:bodyPr>
          <a:lstStyle/>
          <a:p>
            <a:pPr eaLnBrk="0" hangingPunct="0"/>
            <a:r>
              <a:rPr lang="en-US" altLang="ja-JP">
                <a:solidFill>
                  <a:prstClr val="black"/>
                </a:solidFill>
                <a:latin typeface="Arial" charset="0"/>
                <a:ea typeface="ＭＳ Ｐゴシック" charset="-128"/>
                <a:cs typeface="ＭＳ Ｐゴシック" charset="-128"/>
              </a:rPr>
              <a:t>Smoking Cessation Speaker's PPT</a:t>
            </a:r>
          </a:p>
        </p:txBody>
      </p:sp>
      <p:sp>
        <p:nvSpPr>
          <p:cNvPr id="54275" name="Rectangle 3"/>
          <p:cNvSpPr>
            <a:spLocks noGrp="1" noChangeArrowheads="1"/>
          </p:cNvSpPr>
          <p:nvPr>
            <p:ph type="dt" sz="quarter" idx="4294967295"/>
          </p:nvPr>
        </p:nvSpPr>
        <p:spPr bwMode="auto">
          <a:xfrm>
            <a:off x="3884613" y="0"/>
            <a:ext cx="2971800" cy="488950"/>
          </a:xfrm>
          <a:prstGeom prst="rect">
            <a:avLst/>
          </a:prstGeom>
          <a:noFill/>
          <a:ln>
            <a:miter lim="800000"/>
            <a:headEnd/>
            <a:tailEnd/>
          </a:ln>
        </p:spPr>
        <p:txBody>
          <a:bodyPr>
            <a:prstTxWarp prst="textNoShape">
              <a:avLst/>
            </a:prstTxWarp>
          </a:bodyPr>
          <a:lstStyle/>
          <a:p>
            <a:pPr eaLnBrk="0" hangingPunct="0"/>
            <a:fld id="{E4128FA4-0C29-D647-BA16-F0968F4EAA2D}" type="datetime1">
              <a:rPr lang="ja-JP" altLang="en-US">
                <a:solidFill>
                  <a:prstClr val="black"/>
                </a:solidFill>
                <a:latin typeface="Arial" charset="0"/>
                <a:ea typeface="ＭＳ Ｐゴシック" charset="-128"/>
                <a:cs typeface="ＭＳ Ｐゴシック" charset="-128"/>
              </a:rPr>
              <a:pPr eaLnBrk="0" hangingPunct="0"/>
              <a:t>14.6.5</a:t>
            </a:fld>
            <a:endParaRPr lang="en-US" altLang="ja-JP">
              <a:solidFill>
                <a:prstClr val="black"/>
              </a:solidFill>
              <a:latin typeface="Arial" charset="0"/>
              <a:ea typeface="ＭＳ Ｐゴシック" charset="-128"/>
              <a:cs typeface="ＭＳ Ｐゴシック" charset="-128"/>
            </a:endParaRPr>
          </a:p>
        </p:txBody>
      </p:sp>
      <p:sp>
        <p:nvSpPr>
          <p:cNvPr id="54276" name="Rectangle 7"/>
          <p:cNvSpPr>
            <a:spLocks noGrp="1" noChangeArrowheads="1"/>
          </p:cNvSpPr>
          <p:nvPr>
            <p:ph type="sldNum" sz="quarter" idx="4294967295"/>
          </p:nvPr>
        </p:nvSpPr>
        <p:spPr bwMode="auto">
          <a:xfrm>
            <a:off x="3884613" y="9275763"/>
            <a:ext cx="2971800" cy="488950"/>
          </a:xfrm>
          <a:prstGeom prst="rect">
            <a:avLst/>
          </a:prstGeom>
          <a:noFill/>
          <a:ln>
            <a:miter lim="800000"/>
            <a:headEnd/>
            <a:tailEnd/>
          </a:ln>
        </p:spPr>
        <p:txBody>
          <a:bodyPr>
            <a:prstTxWarp prst="textNoShape">
              <a:avLst/>
            </a:prstTxWarp>
          </a:bodyPr>
          <a:lstStyle/>
          <a:p>
            <a:pPr eaLnBrk="0" hangingPunct="0"/>
            <a:fld id="{2E53E693-A675-734C-AD7C-E5084998AC55}" type="slidenum">
              <a:rPr lang="en-US" altLang="ja-JP">
                <a:solidFill>
                  <a:prstClr val="black"/>
                </a:solidFill>
                <a:latin typeface="Arial" charset="0"/>
                <a:ea typeface="ＭＳ Ｐゴシック" charset="-128"/>
                <a:cs typeface="ＭＳ Ｐゴシック" charset="-128"/>
              </a:rPr>
              <a:pPr eaLnBrk="0" hangingPunct="0"/>
              <a:t>25</a:t>
            </a:fld>
            <a:endParaRPr lang="en-US" altLang="ja-JP">
              <a:solidFill>
                <a:prstClr val="black"/>
              </a:solidFill>
              <a:latin typeface="Arial" charset="0"/>
              <a:ea typeface="ＭＳ Ｐゴシック" charset="-128"/>
              <a:cs typeface="ＭＳ Ｐゴシック" charset="-128"/>
            </a:endParaRPr>
          </a:p>
        </p:txBody>
      </p:sp>
      <p:sp>
        <p:nvSpPr>
          <p:cNvPr id="54277" name="Rectangle 2"/>
          <p:cNvSpPr>
            <a:spLocks noGrp="1" noRot="1" noChangeAspect="1" noChangeArrowheads="1" noTextEdit="1"/>
          </p:cNvSpPr>
          <p:nvPr>
            <p:ph type="sldImg"/>
          </p:nvPr>
        </p:nvSpPr>
        <p:spPr>
          <a:xfrm>
            <a:off x="681038" y="731838"/>
            <a:ext cx="5495925" cy="3663950"/>
          </a:xfrm>
          <a:ln/>
        </p:spPr>
      </p:sp>
      <p:sp>
        <p:nvSpPr>
          <p:cNvPr id="54278" name="Rectangle 3"/>
          <p:cNvSpPr>
            <a:spLocks noGrp="1" noChangeArrowheads="1"/>
          </p:cNvSpPr>
          <p:nvPr>
            <p:ph type="body" idx="1"/>
          </p:nvPr>
        </p:nvSpPr>
        <p:spPr>
          <a:noFill/>
          <a:ln w="9525"/>
        </p:spPr>
        <p:txBody>
          <a:bodyPr/>
          <a:lstStyle/>
          <a:p>
            <a:endParaRPr lang="ja-JP" altLang="en-US">
              <a:latin typeface="Arial" charset="0"/>
              <a:ea typeface="ＭＳ Ｐ明朝" charset="-128"/>
              <a:cs typeface="ＭＳ Ｐ明朝"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hdr" sz="quarter" idx="4294967295"/>
          </p:nvPr>
        </p:nvSpPr>
        <p:spPr bwMode="auto">
          <a:xfrm>
            <a:off x="0" y="0"/>
            <a:ext cx="2971800" cy="488950"/>
          </a:xfrm>
          <a:prstGeom prst="rect">
            <a:avLst/>
          </a:prstGeom>
          <a:noFill/>
          <a:ln>
            <a:miter lim="800000"/>
            <a:headEnd/>
            <a:tailEnd/>
          </a:ln>
        </p:spPr>
        <p:txBody>
          <a:bodyPr>
            <a:prstTxWarp prst="textNoShape">
              <a:avLst/>
            </a:prstTxWarp>
          </a:bodyPr>
          <a:lstStyle/>
          <a:p>
            <a:pPr eaLnBrk="0" hangingPunct="0"/>
            <a:r>
              <a:rPr lang="en-US" altLang="ja-JP">
                <a:solidFill>
                  <a:prstClr val="black"/>
                </a:solidFill>
              </a:rPr>
              <a:t>Smoking Cessation Speaker's PPT</a:t>
            </a:r>
          </a:p>
        </p:txBody>
      </p:sp>
      <p:sp>
        <p:nvSpPr>
          <p:cNvPr id="52227" name="Rectangle 3"/>
          <p:cNvSpPr>
            <a:spLocks noGrp="1" noChangeArrowheads="1"/>
          </p:cNvSpPr>
          <p:nvPr>
            <p:ph type="dt" sz="quarter" idx="4294967295"/>
          </p:nvPr>
        </p:nvSpPr>
        <p:spPr bwMode="auto">
          <a:xfrm>
            <a:off x="3884613" y="0"/>
            <a:ext cx="2971800" cy="488950"/>
          </a:xfrm>
          <a:prstGeom prst="rect">
            <a:avLst/>
          </a:prstGeom>
          <a:noFill/>
          <a:ln>
            <a:miter lim="800000"/>
            <a:headEnd/>
            <a:tailEnd/>
          </a:ln>
        </p:spPr>
        <p:txBody>
          <a:bodyPr>
            <a:prstTxWarp prst="textNoShape">
              <a:avLst/>
            </a:prstTxWarp>
          </a:bodyPr>
          <a:lstStyle/>
          <a:p>
            <a:pPr eaLnBrk="0" hangingPunct="0"/>
            <a:fld id="{54B74835-609D-5445-AA16-FA20E11B729E}" type="datetime1">
              <a:rPr lang="ja-JP" altLang="en-US">
                <a:solidFill>
                  <a:prstClr val="black"/>
                </a:solidFill>
              </a:rPr>
              <a:pPr eaLnBrk="0" hangingPunct="0"/>
              <a:t>14.6.5</a:t>
            </a:fld>
            <a:endParaRPr lang="en-US" altLang="ja-JP">
              <a:solidFill>
                <a:prstClr val="black"/>
              </a:solidFill>
            </a:endParaRPr>
          </a:p>
        </p:txBody>
      </p:sp>
      <p:sp>
        <p:nvSpPr>
          <p:cNvPr id="52228" name="Rectangle 7"/>
          <p:cNvSpPr>
            <a:spLocks noGrp="1" noChangeArrowheads="1"/>
          </p:cNvSpPr>
          <p:nvPr>
            <p:ph type="sldNum" sz="quarter" idx="4294967295"/>
          </p:nvPr>
        </p:nvSpPr>
        <p:spPr bwMode="auto">
          <a:xfrm>
            <a:off x="3884613" y="9275763"/>
            <a:ext cx="2971800" cy="488950"/>
          </a:xfrm>
          <a:prstGeom prst="rect">
            <a:avLst/>
          </a:prstGeom>
          <a:noFill/>
          <a:ln>
            <a:miter lim="800000"/>
            <a:headEnd/>
            <a:tailEnd/>
          </a:ln>
        </p:spPr>
        <p:txBody>
          <a:bodyPr>
            <a:prstTxWarp prst="textNoShape">
              <a:avLst/>
            </a:prstTxWarp>
          </a:bodyPr>
          <a:lstStyle/>
          <a:p>
            <a:pPr eaLnBrk="0" hangingPunct="0"/>
            <a:fld id="{E6DD1388-3236-524A-919C-251CCD6798F5}" type="slidenum">
              <a:rPr lang="en-US" altLang="ja-JP">
                <a:solidFill>
                  <a:prstClr val="black"/>
                </a:solidFill>
              </a:rPr>
              <a:pPr eaLnBrk="0" hangingPunct="0"/>
              <a:t>28</a:t>
            </a:fld>
            <a:endParaRPr lang="en-US" altLang="ja-JP">
              <a:solidFill>
                <a:prstClr val="black"/>
              </a:solidFill>
            </a:endParaRPr>
          </a:p>
        </p:txBody>
      </p:sp>
      <p:sp>
        <p:nvSpPr>
          <p:cNvPr id="52229" name="Rectangle 2"/>
          <p:cNvSpPr>
            <a:spLocks noGrp="1" noRot="1" noChangeAspect="1" noChangeArrowheads="1" noTextEdit="1"/>
          </p:cNvSpPr>
          <p:nvPr>
            <p:ph type="sldImg"/>
          </p:nvPr>
        </p:nvSpPr>
        <p:spPr>
          <a:ln/>
        </p:spPr>
      </p:sp>
      <p:sp>
        <p:nvSpPr>
          <p:cNvPr id="52230" name="Rectangle 3"/>
          <p:cNvSpPr>
            <a:spLocks noGrp="1" noChangeArrowheads="1"/>
          </p:cNvSpPr>
          <p:nvPr>
            <p:ph type="body" idx="1"/>
          </p:nvPr>
        </p:nvSpPr>
        <p:spPr>
          <a:noFill/>
          <a:ln w="9525"/>
        </p:spPr>
        <p:txBody>
          <a:bodyPr/>
          <a:lstStyle/>
          <a:p>
            <a:r>
              <a:rPr lang="ja-JP" altLang="en-US"/>
              <a:t>ニコチン依存には身体的依存と心理的依存が存在する。ニコチンは、身体的依存よりも心理的依存のほうが強固とされている。</a:t>
            </a:r>
            <a:endParaRPr lang="en-US" altLang="ja-JP"/>
          </a:p>
          <a:p>
            <a:r>
              <a:rPr lang="ja-JP" altLang="en-US"/>
              <a:t>心理的依存とは、タバコを吸ってよかったという記憶や、身についたクセ、習慣などである。</a:t>
            </a:r>
            <a:endParaRPr lang="en-US" altLang="ja-JP"/>
          </a:p>
          <a:p>
            <a:r>
              <a:rPr lang="ja-JP" altLang="en-US"/>
              <a:t>禁煙治療においては、ニコチン代替療法などによって身体的依存からの離脱を支援するだけでなく、生活指導や心理療法などによって、心理的依存からの脱却も併せて行う必要がある。</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2"/>
          <p:cNvSpPr>
            <a:spLocks noGrp="1" noChangeArrowheads="1"/>
          </p:cNvSpPr>
          <p:nvPr>
            <p:ph type="hdr" sz="quarter" idx="4294967295"/>
          </p:nvPr>
        </p:nvSpPr>
        <p:spPr bwMode="auto">
          <a:xfrm>
            <a:off x="0" y="0"/>
            <a:ext cx="2971800" cy="488950"/>
          </a:xfrm>
          <a:prstGeom prst="rect">
            <a:avLst/>
          </a:prstGeom>
          <a:noFill/>
          <a:ln>
            <a:miter lim="800000"/>
            <a:headEnd/>
            <a:tailEnd/>
          </a:ln>
        </p:spPr>
        <p:txBody>
          <a:bodyPr>
            <a:prstTxWarp prst="textNoShape">
              <a:avLst/>
            </a:prstTxWarp>
          </a:bodyPr>
          <a:lstStyle/>
          <a:p>
            <a:pPr eaLnBrk="0" hangingPunct="0"/>
            <a:r>
              <a:rPr lang="en-US" altLang="ja-JP">
                <a:solidFill>
                  <a:prstClr val="black"/>
                </a:solidFill>
                <a:latin typeface="Arial" charset="0"/>
                <a:ea typeface="ＭＳ Ｐゴシック" charset="-128"/>
                <a:cs typeface="ＭＳ Ｐゴシック" charset="-128"/>
              </a:rPr>
              <a:t>Smoking Cessation Speaker's PPT</a:t>
            </a:r>
          </a:p>
        </p:txBody>
      </p:sp>
      <p:sp>
        <p:nvSpPr>
          <p:cNvPr id="74755" name="Rectangle 3"/>
          <p:cNvSpPr>
            <a:spLocks noGrp="1" noChangeArrowheads="1"/>
          </p:cNvSpPr>
          <p:nvPr>
            <p:ph type="dt" sz="quarter" idx="4294967295"/>
          </p:nvPr>
        </p:nvSpPr>
        <p:spPr bwMode="auto">
          <a:xfrm>
            <a:off x="3884613" y="0"/>
            <a:ext cx="2971800" cy="488950"/>
          </a:xfrm>
          <a:prstGeom prst="rect">
            <a:avLst/>
          </a:prstGeom>
          <a:noFill/>
          <a:ln>
            <a:miter lim="800000"/>
            <a:headEnd/>
            <a:tailEnd/>
          </a:ln>
        </p:spPr>
        <p:txBody>
          <a:bodyPr>
            <a:prstTxWarp prst="textNoShape">
              <a:avLst/>
            </a:prstTxWarp>
          </a:bodyPr>
          <a:lstStyle/>
          <a:p>
            <a:pPr eaLnBrk="0" hangingPunct="0"/>
            <a:fld id="{7C06E30A-281F-5F4B-A288-B23ECE54269F}" type="datetime1">
              <a:rPr lang="ja-JP" altLang="en-US">
                <a:solidFill>
                  <a:prstClr val="black"/>
                </a:solidFill>
                <a:latin typeface="Arial" charset="0"/>
                <a:ea typeface="ＭＳ Ｐゴシック" charset="-128"/>
                <a:cs typeface="ＭＳ Ｐゴシック" charset="-128"/>
              </a:rPr>
              <a:pPr eaLnBrk="0" hangingPunct="0"/>
              <a:t>14.6.5</a:t>
            </a:fld>
            <a:endParaRPr lang="en-US" altLang="ja-JP">
              <a:solidFill>
                <a:prstClr val="black"/>
              </a:solidFill>
              <a:latin typeface="Arial" charset="0"/>
              <a:ea typeface="ＭＳ Ｐゴシック" charset="-128"/>
              <a:cs typeface="ＭＳ Ｐゴシック" charset="-128"/>
            </a:endParaRPr>
          </a:p>
        </p:txBody>
      </p:sp>
      <p:sp>
        <p:nvSpPr>
          <p:cNvPr id="74756" name="Rectangle 7"/>
          <p:cNvSpPr>
            <a:spLocks noGrp="1" noChangeArrowheads="1"/>
          </p:cNvSpPr>
          <p:nvPr>
            <p:ph type="sldNum" sz="quarter" idx="4294967295"/>
          </p:nvPr>
        </p:nvSpPr>
        <p:spPr bwMode="auto">
          <a:xfrm>
            <a:off x="3884613" y="9275763"/>
            <a:ext cx="2971800" cy="488950"/>
          </a:xfrm>
          <a:prstGeom prst="rect">
            <a:avLst/>
          </a:prstGeom>
          <a:noFill/>
          <a:ln>
            <a:miter lim="800000"/>
            <a:headEnd/>
            <a:tailEnd/>
          </a:ln>
        </p:spPr>
        <p:txBody>
          <a:bodyPr>
            <a:prstTxWarp prst="textNoShape">
              <a:avLst/>
            </a:prstTxWarp>
          </a:bodyPr>
          <a:lstStyle/>
          <a:p>
            <a:pPr eaLnBrk="0" hangingPunct="0"/>
            <a:fld id="{C335FE19-748E-334F-AAAB-2D2E15BD79AF}" type="slidenum">
              <a:rPr lang="en-US" altLang="ja-JP">
                <a:solidFill>
                  <a:prstClr val="black"/>
                </a:solidFill>
                <a:latin typeface="Arial" charset="0"/>
                <a:ea typeface="ＭＳ Ｐゴシック" charset="-128"/>
                <a:cs typeface="ＭＳ Ｐゴシック" charset="-128"/>
              </a:rPr>
              <a:pPr eaLnBrk="0" hangingPunct="0"/>
              <a:t>29</a:t>
            </a:fld>
            <a:endParaRPr lang="en-US" altLang="ja-JP">
              <a:solidFill>
                <a:prstClr val="black"/>
              </a:solidFill>
              <a:latin typeface="Arial" charset="0"/>
              <a:ea typeface="ＭＳ Ｐゴシック" charset="-128"/>
              <a:cs typeface="ＭＳ Ｐゴシック" charset="-128"/>
            </a:endParaRPr>
          </a:p>
        </p:txBody>
      </p:sp>
      <p:sp>
        <p:nvSpPr>
          <p:cNvPr id="74757" name="Rectangle 2"/>
          <p:cNvSpPr>
            <a:spLocks noGrp="1" noRot="1" noChangeAspect="1" noChangeArrowheads="1" noTextEdit="1"/>
          </p:cNvSpPr>
          <p:nvPr>
            <p:ph type="sldImg"/>
          </p:nvPr>
        </p:nvSpPr>
        <p:spPr>
          <a:xfrm>
            <a:off x="681038" y="731838"/>
            <a:ext cx="5495925" cy="3663950"/>
          </a:xfrm>
          <a:ln/>
        </p:spPr>
      </p:sp>
      <p:sp>
        <p:nvSpPr>
          <p:cNvPr id="74758" name="Rectangle 3"/>
          <p:cNvSpPr>
            <a:spLocks noGrp="1" noChangeArrowheads="1"/>
          </p:cNvSpPr>
          <p:nvPr>
            <p:ph type="body" idx="1"/>
          </p:nvPr>
        </p:nvSpPr>
        <p:spPr>
          <a:noFill/>
          <a:ln w="9525"/>
        </p:spPr>
        <p:txBody>
          <a:bodyPr/>
          <a:lstStyle/>
          <a:p>
            <a:endParaRPr lang="ja-JP" altLang="en-US">
              <a:latin typeface="Arial" charset="0"/>
              <a:ea typeface="ＭＳ Ｐ明朝" charset="-128"/>
              <a:cs typeface="ＭＳ Ｐ明朝"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hdr" sz="quarter" idx="4294967295"/>
          </p:nvPr>
        </p:nvSpPr>
        <p:spPr bwMode="auto">
          <a:xfrm>
            <a:off x="0" y="0"/>
            <a:ext cx="2971800" cy="488950"/>
          </a:xfrm>
          <a:prstGeom prst="rect">
            <a:avLst/>
          </a:prstGeom>
          <a:noFill/>
          <a:ln>
            <a:miter lim="800000"/>
            <a:headEnd/>
            <a:tailEnd/>
          </a:ln>
        </p:spPr>
        <p:txBody>
          <a:bodyPr>
            <a:prstTxWarp prst="textNoShape">
              <a:avLst/>
            </a:prstTxWarp>
          </a:bodyPr>
          <a:lstStyle/>
          <a:p>
            <a:pPr eaLnBrk="0" hangingPunct="0"/>
            <a:r>
              <a:rPr lang="en-US" altLang="ja-JP">
                <a:solidFill>
                  <a:prstClr val="black"/>
                </a:solidFill>
              </a:rPr>
              <a:t>Smoking Cessation Speaker's PPT</a:t>
            </a:r>
          </a:p>
        </p:txBody>
      </p:sp>
      <p:sp>
        <p:nvSpPr>
          <p:cNvPr id="52227" name="Rectangle 3"/>
          <p:cNvSpPr>
            <a:spLocks noGrp="1" noChangeArrowheads="1"/>
          </p:cNvSpPr>
          <p:nvPr>
            <p:ph type="dt" sz="quarter" idx="4294967295"/>
          </p:nvPr>
        </p:nvSpPr>
        <p:spPr bwMode="auto">
          <a:xfrm>
            <a:off x="3884613" y="0"/>
            <a:ext cx="2971800" cy="488950"/>
          </a:xfrm>
          <a:prstGeom prst="rect">
            <a:avLst/>
          </a:prstGeom>
          <a:noFill/>
          <a:ln>
            <a:miter lim="800000"/>
            <a:headEnd/>
            <a:tailEnd/>
          </a:ln>
        </p:spPr>
        <p:txBody>
          <a:bodyPr>
            <a:prstTxWarp prst="textNoShape">
              <a:avLst/>
            </a:prstTxWarp>
          </a:bodyPr>
          <a:lstStyle/>
          <a:p>
            <a:pPr eaLnBrk="0" hangingPunct="0"/>
            <a:fld id="{54B74835-609D-5445-AA16-FA20E11B729E}" type="datetime1">
              <a:rPr lang="ja-JP" altLang="en-US">
                <a:solidFill>
                  <a:prstClr val="black"/>
                </a:solidFill>
              </a:rPr>
              <a:pPr eaLnBrk="0" hangingPunct="0"/>
              <a:t>14.6.5</a:t>
            </a:fld>
            <a:endParaRPr lang="en-US" altLang="ja-JP">
              <a:solidFill>
                <a:prstClr val="black"/>
              </a:solidFill>
            </a:endParaRPr>
          </a:p>
        </p:txBody>
      </p:sp>
      <p:sp>
        <p:nvSpPr>
          <p:cNvPr id="52228" name="Rectangle 7"/>
          <p:cNvSpPr>
            <a:spLocks noGrp="1" noChangeArrowheads="1"/>
          </p:cNvSpPr>
          <p:nvPr>
            <p:ph type="sldNum" sz="quarter" idx="4294967295"/>
          </p:nvPr>
        </p:nvSpPr>
        <p:spPr bwMode="auto">
          <a:xfrm>
            <a:off x="3884613" y="9275763"/>
            <a:ext cx="2971800" cy="488950"/>
          </a:xfrm>
          <a:prstGeom prst="rect">
            <a:avLst/>
          </a:prstGeom>
          <a:noFill/>
          <a:ln>
            <a:miter lim="800000"/>
            <a:headEnd/>
            <a:tailEnd/>
          </a:ln>
        </p:spPr>
        <p:txBody>
          <a:bodyPr>
            <a:prstTxWarp prst="textNoShape">
              <a:avLst/>
            </a:prstTxWarp>
          </a:bodyPr>
          <a:lstStyle/>
          <a:p>
            <a:pPr eaLnBrk="0" hangingPunct="0"/>
            <a:fld id="{E6DD1388-3236-524A-919C-251CCD6798F5}" type="slidenum">
              <a:rPr lang="en-US" altLang="ja-JP">
                <a:solidFill>
                  <a:prstClr val="black"/>
                </a:solidFill>
              </a:rPr>
              <a:pPr eaLnBrk="0" hangingPunct="0"/>
              <a:t>31</a:t>
            </a:fld>
            <a:endParaRPr lang="en-US" altLang="ja-JP">
              <a:solidFill>
                <a:prstClr val="black"/>
              </a:solidFill>
            </a:endParaRPr>
          </a:p>
        </p:txBody>
      </p:sp>
      <p:sp>
        <p:nvSpPr>
          <p:cNvPr id="52229" name="Rectangle 2"/>
          <p:cNvSpPr>
            <a:spLocks noGrp="1" noRot="1" noChangeAspect="1" noChangeArrowheads="1" noTextEdit="1"/>
          </p:cNvSpPr>
          <p:nvPr>
            <p:ph type="sldImg"/>
          </p:nvPr>
        </p:nvSpPr>
        <p:spPr>
          <a:ln/>
        </p:spPr>
      </p:sp>
      <p:sp>
        <p:nvSpPr>
          <p:cNvPr id="52230" name="Rectangle 3"/>
          <p:cNvSpPr>
            <a:spLocks noGrp="1" noChangeArrowheads="1"/>
          </p:cNvSpPr>
          <p:nvPr>
            <p:ph type="body" idx="1"/>
          </p:nvPr>
        </p:nvSpPr>
        <p:spPr>
          <a:noFill/>
          <a:ln w="9525"/>
        </p:spPr>
        <p:txBody>
          <a:bodyPr/>
          <a:lstStyle/>
          <a:p>
            <a:r>
              <a:rPr lang="ja-JP" altLang="en-US"/>
              <a:t>ニコチン依存には身体的依存と心理的依存が存在する。ニコチンは、身体的依存よりも心理的依存のほうが強固とされている。</a:t>
            </a:r>
            <a:endParaRPr lang="en-US" altLang="ja-JP"/>
          </a:p>
          <a:p>
            <a:r>
              <a:rPr lang="ja-JP" altLang="en-US"/>
              <a:t>心理的依存とは、タバコを吸ってよかったという記憶や、身についたクセ、習慣などである。</a:t>
            </a:r>
            <a:endParaRPr lang="en-US" altLang="ja-JP"/>
          </a:p>
          <a:p>
            <a:r>
              <a:rPr lang="ja-JP" altLang="en-US"/>
              <a:t>禁煙治療においては、ニコチン代替療法などによって身体的依存からの離脱を支援するだけでなく、生活指導や心理療法などによって、心理的依存からの脱却も併せて行う必要がある。</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w="9525"/>
        </p:spPr>
        <p:txBody>
          <a:bodyPr/>
          <a:lstStyle/>
          <a:p>
            <a:endParaRPr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a:xfrm>
            <a:off x="3884988" y="9275819"/>
            <a:ext cx="2971431" cy="488934"/>
          </a:xfrm>
          <a:prstGeom prst="rect">
            <a:avLst/>
          </a:prstGeom>
        </p:spPr>
        <p:txBody>
          <a:bodyPr lIns="89895" tIns="44947" rIns="89895" bIns="44947"/>
          <a:lstStyle/>
          <a:p>
            <a:fld id="{88FB787D-BDB5-4712-BF6B-0DF6B6D6605D}" type="slidenum">
              <a:rPr lang="ja-JP" altLang="en-US" smtClean="0">
                <a:solidFill>
                  <a:prstClr val="black"/>
                </a:solidFill>
              </a:rPr>
              <a:pPr/>
              <a:t>36</a:t>
            </a:fld>
            <a:endParaRPr lang="ja-JP" altLang="en-US">
              <a:solidFill>
                <a:prstClr val="black"/>
              </a:solidFill>
            </a:endParaRPr>
          </a:p>
        </p:txBody>
      </p:sp>
      <p:sp>
        <p:nvSpPr>
          <p:cNvPr id="6" name="スライド イメージ プレースホルダ 5"/>
          <p:cNvSpPr>
            <a:spLocks noGrp="1" noRot="1" noChangeAspect="1"/>
          </p:cNvSpPr>
          <p:nvPr>
            <p:ph type="sldImg"/>
          </p:nvPr>
        </p:nvSpPr>
        <p:spPr>
          <a:xfrm>
            <a:off x="682625" y="731838"/>
            <a:ext cx="5492750" cy="3662362"/>
          </a:xfrm>
        </p:spPr>
      </p:sp>
      <p:sp>
        <p:nvSpPr>
          <p:cNvPr id="7" name="ノート プレースホルダ 6"/>
          <p:cNvSpPr>
            <a:spLocks noGrp="1"/>
          </p:cNvSpPr>
          <p:nvPr>
            <p:ph type="body" idx="1"/>
          </p:nvPr>
        </p:nvSpPr>
        <p:spPr>
          <a:xfrm>
            <a:off x="760381" y="4530841"/>
            <a:ext cx="5481488" cy="4502987"/>
          </a:xfrm>
        </p:spPr>
        <p:txBody>
          <a:bodyPr>
            <a:normAutofit fontScale="85000" lnSpcReduction="20000"/>
          </a:bodyPr>
          <a:lstStyle/>
          <a:p>
            <a:r>
              <a:rPr lang="ja-JP" altLang="en-US" sz="1500" dirty="0" smtClean="0"/>
              <a:t>岡山大学安全衛生部で保健師をしています絹見佳子です。大学で喫煙対策に取り組んでいます。この中には色々な場で喫煙対策に取り組んでおられると思います。連携を取っていくことで、効果を上げていくことができると考え発言をさせていただきます。</a:t>
            </a:r>
            <a:endParaRPr lang="en-US" altLang="ja-JP" sz="1500" dirty="0" smtClean="0"/>
          </a:p>
          <a:p>
            <a:r>
              <a:rPr lang="en-US" altLang="ja-JP" sz="1500" dirty="0" smtClean="0"/>
              <a:t>/</a:t>
            </a:r>
            <a:r>
              <a:rPr lang="ja-JP" altLang="en-US" sz="1500" dirty="0" smtClean="0"/>
              <a:t>岡山大学はこの</a:t>
            </a:r>
            <a:r>
              <a:rPr lang="en-US" altLang="ja-JP" sz="1500" dirty="0" smtClean="0"/>
              <a:t>4</a:t>
            </a:r>
            <a:r>
              <a:rPr lang="ja-JP" altLang="en-US" sz="1500" dirty="0" smtClean="0"/>
              <a:t>月</a:t>
            </a:r>
            <a:r>
              <a:rPr lang="en-US" altLang="ja-JP" sz="1500" dirty="0" smtClean="0"/>
              <a:t>1</a:t>
            </a:r>
            <a:r>
              <a:rPr lang="ja-JP" altLang="en-US" sz="1500" dirty="0" smtClean="0"/>
              <a:t>日より敷地内全面禁煙になりました。</a:t>
            </a:r>
            <a:r>
              <a:rPr lang="en-US" altLang="ja-JP" sz="1500" dirty="0" smtClean="0"/>
              <a:t> 20</a:t>
            </a:r>
            <a:r>
              <a:rPr lang="ja-JP" altLang="en-US" sz="1500" dirty="0" smtClean="0"/>
              <a:t>年前</a:t>
            </a:r>
            <a:r>
              <a:rPr lang="en-US" altLang="ja-JP" sz="1500" dirty="0" smtClean="0"/>
              <a:t>25</a:t>
            </a:r>
            <a:r>
              <a:rPr lang="ja-JP" altLang="en-US" sz="1500" dirty="0" smtClean="0"/>
              <a:t>％あった男子学生の喫煙率は、今は</a:t>
            </a:r>
            <a:r>
              <a:rPr lang="en-US" altLang="ja-JP" sz="1500" dirty="0" smtClean="0"/>
              <a:t>5</a:t>
            </a:r>
            <a:r>
              <a:rPr lang="ja-JP" altLang="en-US" sz="1500" dirty="0" smtClean="0"/>
              <a:t>％ぐらいになっています。特に新入生は</a:t>
            </a:r>
            <a:r>
              <a:rPr lang="en-US" altLang="ja-JP" sz="1500" dirty="0" smtClean="0"/>
              <a:t>20</a:t>
            </a:r>
            <a:r>
              <a:rPr lang="ja-JP" altLang="en-US" sz="1500" dirty="0" smtClean="0"/>
              <a:t>年前</a:t>
            </a:r>
            <a:r>
              <a:rPr lang="en-US" altLang="ja-JP" sz="1500" dirty="0" smtClean="0"/>
              <a:t>13</a:t>
            </a:r>
            <a:r>
              <a:rPr lang="ja-JP" altLang="en-US" sz="1500" dirty="0" smtClean="0"/>
              <a:t>％が今は</a:t>
            </a:r>
            <a:r>
              <a:rPr lang="en-US" altLang="ja-JP" sz="1500" dirty="0" smtClean="0"/>
              <a:t>0.5</a:t>
            </a:r>
            <a:r>
              <a:rPr lang="ja-JP" altLang="en-US" sz="1500" dirty="0" smtClean="0"/>
              <a:t>％ぐらいまで下がっています。ところが</a:t>
            </a:r>
            <a:r>
              <a:rPr lang="en-US" altLang="ja-JP" sz="1500" dirty="0" smtClean="0"/>
              <a:t>4</a:t>
            </a:r>
            <a:r>
              <a:rPr lang="ja-JP" altLang="en-US" sz="1500" dirty="0" smtClean="0"/>
              <a:t>年生になる頃には</a:t>
            </a:r>
            <a:r>
              <a:rPr lang="en-US" altLang="ja-JP" sz="1500" dirty="0" smtClean="0"/>
              <a:t>10</a:t>
            </a:r>
            <a:r>
              <a:rPr lang="ja-JP" altLang="en-US" sz="1500" dirty="0" smtClean="0"/>
              <a:t>人に</a:t>
            </a:r>
            <a:r>
              <a:rPr lang="en-US" altLang="ja-JP" sz="1500" dirty="0" smtClean="0"/>
              <a:t>1</a:t>
            </a:r>
            <a:r>
              <a:rPr lang="ja-JP" altLang="en-US" sz="1500" dirty="0" smtClean="0"/>
              <a:t>人は喫煙者になっている現状があります。全面禁煙に踏み切った一番大きな目的は学生に喫煙を開始させたくない。非喫煙者で社会に送り出したいということでした。</a:t>
            </a:r>
            <a:endParaRPr lang="en-US" altLang="ja-JP" sz="1500" dirty="0" smtClean="0"/>
          </a:p>
          <a:p>
            <a:r>
              <a:rPr lang="en-US" altLang="ja-JP" sz="1500" dirty="0" smtClean="0"/>
              <a:t>/</a:t>
            </a:r>
            <a:r>
              <a:rPr lang="ja-JP" altLang="en-US" sz="1500" dirty="0" smtClean="0"/>
              <a:t>大学生の喫煙が減ると成人、職域での喫煙者が減っていきます。そうすると父母になる人の喫煙が減り、子どもたちの喫煙が減り、学生の喫煙も減っていきます。</a:t>
            </a:r>
            <a:r>
              <a:rPr lang="en-US" altLang="ja-JP" sz="1500" dirty="0" smtClean="0"/>
              <a:t>/</a:t>
            </a:r>
            <a:r>
              <a:rPr lang="ja-JP" altLang="en-US" sz="1500" dirty="0" smtClean="0"/>
              <a:t>この輪は双方に影響を仕合い、子どもたちの喫煙防止教育が家庭に影響し、その影響は職場にも影響します。喫煙が採用に不利になることや周りの大人の喫煙が減ると学生の喫煙開始の抑止力になり、大学では喫煙できないことは子どもたちに影響します。</a:t>
            </a:r>
            <a:endParaRPr lang="en-US" altLang="ja-JP" sz="1500" dirty="0" smtClean="0"/>
          </a:p>
          <a:p>
            <a:r>
              <a:rPr lang="en-US" altLang="ja-JP" sz="1500" dirty="0" smtClean="0"/>
              <a:t>/</a:t>
            </a:r>
            <a:r>
              <a:rPr lang="ja-JP" altLang="en-US" sz="1500" dirty="0" smtClean="0"/>
              <a:t>大学生の禁煙支援を経験してみて、学生は健康に危機感がなく、コミュニケーションツールになっていたりするとり禁煙は開始できてもなかなか継続が難しいです。その中で本気で禁煙に取り組む学生は「採用までに禁煙をしておいで」という言葉をかけられた学生です。喫煙していたら、不利になる、エントリーできないというのも大きな喫煙開始の抑止力になっています。</a:t>
            </a:r>
            <a:r>
              <a:rPr lang="en-US" altLang="ja-JP" sz="1500" dirty="0" smtClean="0"/>
              <a:t>/</a:t>
            </a:r>
            <a:r>
              <a:rPr lang="ja-JP" altLang="en-US" sz="1500" dirty="0" smtClean="0"/>
              <a:t>色々な場で喫煙対策を取り組んでおられる方と連携を取り、私は大学という場で頑張っていきたいと思っています。</a:t>
            </a:r>
            <a:endParaRPr lang="en-US" altLang="ja-JP" sz="1500" dirty="0" smtClean="0"/>
          </a:p>
          <a:p>
            <a:endParaRPr lang="en-US" altLang="ja-JP" dirty="0" smtClean="0"/>
          </a:p>
          <a:p>
            <a:endParaRPr kumimoji="1" lang="ja-JP"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0"/>
          </p:nvPr>
        </p:nvSpPr>
        <p:spPr>
          <a:xfrm>
            <a:off x="3884988" y="9275819"/>
            <a:ext cx="2971431" cy="488934"/>
          </a:xfrm>
          <a:prstGeom prst="rect">
            <a:avLst/>
          </a:prstGeom>
        </p:spPr>
        <p:txBody>
          <a:bodyPr lIns="89895" tIns="44947" rIns="89895" bIns="44947"/>
          <a:lstStyle/>
          <a:p>
            <a:fld id="{88FB787D-BDB5-4712-BF6B-0DF6B6D6605D}" type="slidenum">
              <a:rPr lang="ja-JP" altLang="en-US" smtClean="0">
                <a:solidFill>
                  <a:prstClr val="black"/>
                </a:solidFill>
              </a:rPr>
              <a:pPr/>
              <a:t>37</a:t>
            </a:fld>
            <a:endParaRPr lang="ja-JP" altLang="en-US">
              <a:solidFill>
                <a:prstClr val="black"/>
              </a:solidFill>
            </a:endParaRPr>
          </a:p>
        </p:txBody>
      </p:sp>
      <p:sp>
        <p:nvSpPr>
          <p:cNvPr id="6" name="スライド イメージ プレースホルダ 5"/>
          <p:cNvSpPr>
            <a:spLocks noGrp="1" noRot="1" noChangeAspect="1"/>
          </p:cNvSpPr>
          <p:nvPr>
            <p:ph type="sldImg"/>
          </p:nvPr>
        </p:nvSpPr>
        <p:spPr>
          <a:xfrm>
            <a:off x="682625" y="731838"/>
            <a:ext cx="5492750" cy="3662362"/>
          </a:xfrm>
        </p:spPr>
      </p:sp>
      <p:sp>
        <p:nvSpPr>
          <p:cNvPr id="7" name="ノート プレースホルダ 6"/>
          <p:cNvSpPr>
            <a:spLocks noGrp="1"/>
          </p:cNvSpPr>
          <p:nvPr>
            <p:ph type="body" idx="1"/>
          </p:nvPr>
        </p:nvSpPr>
        <p:spPr>
          <a:xfrm>
            <a:off x="760381" y="4530841"/>
            <a:ext cx="5481488" cy="4502987"/>
          </a:xfrm>
        </p:spPr>
        <p:txBody>
          <a:bodyPr>
            <a:normAutofit fontScale="85000" lnSpcReduction="20000"/>
          </a:bodyPr>
          <a:lstStyle/>
          <a:p>
            <a:r>
              <a:rPr lang="ja-JP" altLang="en-US" sz="1500" dirty="0" smtClean="0"/>
              <a:t>岡山大学安全衛生部で保健師をしています絹見佳子です。大学で喫煙対策に取り組んでいます。この中には色々な場で喫煙対策に取り組んでおられると思います。連携を取っていくことで、効果を上げていくことができると考え発言をさせていただきます。</a:t>
            </a:r>
            <a:endParaRPr lang="en-US" altLang="ja-JP" sz="1500" dirty="0" smtClean="0"/>
          </a:p>
          <a:p>
            <a:r>
              <a:rPr lang="en-US" altLang="ja-JP" sz="1500" dirty="0" smtClean="0"/>
              <a:t>/</a:t>
            </a:r>
            <a:r>
              <a:rPr lang="ja-JP" altLang="en-US" sz="1500" dirty="0" smtClean="0"/>
              <a:t>岡山大学はこの</a:t>
            </a:r>
            <a:r>
              <a:rPr lang="en-US" altLang="ja-JP" sz="1500" dirty="0" smtClean="0"/>
              <a:t>4</a:t>
            </a:r>
            <a:r>
              <a:rPr lang="ja-JP" altLang="en-US" sz="1500" dirty="0" smtClean="0"/>
              <a:t>月</a:t>
            </a:r>
            <a:r>
              <a:rPr lang="en-US" altLang="ja-JP" sz="1500" dirty="0" smtClean="0"/>
              <a:t>1</a:t>
            </a:r>
            <a:r>
              <a:rPr lang="ja-JP" altLang="en-US" sz="1500" dirty="0" smtClean="0"/>
              <a:t>日より敷地内全面禁煙になりました。</a:t>
            </a:r>
            <a:r>
              <a:rPr lang="en-US" altLang="ja-JP" sz="1500" dirty="0" smtClean="0"/>
              <a:t> 20</a:t>
            </a:r>
            <a:r>
              <a:rPr lang="ja-JP" altLang="en-US" sz="1500" dirty="0" smtClean="0"/>
              <a:t>年前</a:t>
            </a:r>
            <a:r>
              <a:rPr lang="en-US" altLang="ja-JP" sz="1500" dirty="0" smtClean="0"/>
              <a:t>25</a:t>
            </a:r>
            <a:r>
              <a:rPr lang="ja-JP" altLang="en-US" sz="1500" dirty="0" smtClean="0"/>
              <a:t>％あった男子学生の喫煙率は、今は</a:t>
            </a:r>
            <a:r>
              <a:rPr lang="en-US" altLang="ja-JP" sz="1500" dirty="0" smtClean="0"/>
              <a:t>5</a:t>
            </a:r>
            <a:r>
              <a:rPr lang="ja-JP" altLang="en-US" sz="1500" dirty="0" smtClean="0"/>
              <a:t>％ぐらいになっています。特に新入生は</a:t>
            </a:r>
            <a:r>
              <a:rPr lang="en-US" altLang="ja-JP" sz="1500" dirty="0" smtClean="0"/>
              <a:t>20</a:t>
            </a:r>
            <a:r>
              <a:rPr lang="ja-JP" altLang="en-US" sz="1500" dirty="0" smtClean="0"/>
              <a:t>年前</a:t>
            </a:r>
            <a:r>
              <a:rPr lang="en-US" altLang="ja-JP" sz="1500" dirty="0" smtClean="0"/>
              <a:t>13</a:t>
            </a:r>
            <a:r>
              <a:rPr lang="ja-JP" altLang="en-US" sz="1500" dirty="0" smtClean="0"/>
              <a:t>％が今は</a:t>
            </a:r>
            <a:r>
              <a:rPr lang="en-US" altLang="ja-JP" sz="1500" dirty="0" smtClean="0"/>
              <a:t>0.5</a:t>
            </a:r>
            <a:r>
              <a:rPr lang="ja-JP" altLang="en-US" sz="1500" dirty="0" smtClean="0"/>
              <a:t>％ぐらいまで下がっています。ところが</a:t>
            </a:r>
            <a:r>
              <a:rPr lang="en-US" altLang="ja-JP" sz="1500" dirty="0" smtClean="0"/>
              <a:t>4</a:t>
            </a:r>
            <a:r>
              <a:rPr lang="ja-JP" altLang="en-US" sz="1500" dirty="0" smtClean="0"/>
              <a:t>年生になる頃には</a:t>
            </a:r>
            <a:r>
              <a:rPr lang="en-US" altLang="ja-JP" sz="1500" dirty="0" smtClean="0"/>
              <a:t>10</a:t>
            </a:r>
            <a:r>
              <a:rPr lang="ja-JP" altLang="en-US" sz="1500" dirty="0" smtClean="0"/>
              <a:t>人に</a:t>
            </a:r>
            <a:r>
              <a:rPr lang="en-US" altLang="ja-JP" sz="1500" dirty="0" smtClean="0"/>
              <a:t>1</a:t>
            </a:r>
            <a:r>
              <a:rPr lang="ja-JP" altLang="en-US" sz="1500" dirty="0" smtClean="0"/>
              <a:t>人は喫煙者になっている現状があります。全面禁煙に踏み切った一番大きな目的は学生に喫煙を開始させたくない。非喫煙者で社会に送り出したいということでした。</a:t>
            </a:r>
            <a:endParaRPr lang="en-US" altLang="ja-JP" sz="1500" dirty="0" smtClean="0"/>
          </a:p>
          <a:p>
            <a:r>
              <a:rPr lang="en-US" altLang="ja-JP" sz="1500" dirty="0" smtClean="0"/>
              <a:t>/</a:t>
            </a:r>
            <a:r>
              <a:rPr lang="ja-JP" altLang="en-US" sz="1500" dirty="0" smtClean="0"/>
              <a:t>大学生の喫煙が減ると成人、職域での喫煙者が減っていきます。そうすると父母になる人の喫煙が減り、子どもたちの喫煙が減り、学生の喫煙も減っていきます。</a:t>
            </a:r>
            <a:r>
              <a:rPr lang="en-US" altLang="ja-JP" sz="1500" dirty="0" smtClean="0"/>
              <a:t>/</a:t>
            </a:r>
            <a:r>
              <a:rPr lang="ja-JP" altLang="en-US" sz="1500" dirty="0" smtClean="0"/>
              <a:t>この輪は双方に影響を仕合い、子どもたちの喫煙防止教育が家庭に影響し、その影響は職場にも影響します。喫煙が採用に不利になることや周りの大人の喫煙が減ると学生の喫煙開始の抑止力になり、大学では喫煙できないことは子どもたちに影響します。</a:t>
            </a:r>
            <a:endParaRPr lang="en-US" altLang="ja-JP" sz="1500" dirty="0" smtClean="0"/>
          </a:p>
          <a:p>
            <a:r>
              <a:rPr lang="en-US" altLang="ja-JP" sz="1500" dirty="0" smtClean="0"/>
              <a:t>/</a:t>
            </a:r>
            <a:r>
              <a:rPr lang="ja-JP" altLang="en-US" sz="1500" dirty="0" smtClean="0"/>
              <a:t>大学生の禁煙支援を経験してみて、学生は健康に危機感がなく、コミュニケーションツールになっていたりするとり禁煙は開始できてもなかなか継続が難しいです。その中で本気で禁煙に取り組む学生は「採用までに禁煙をしておいで」という言葉をかけられた学生です。喫煙していたら、不利になる、エントリーできないというのも大きな喫煙開始の抑止力になっています。</a:t>
            </a:r>
            <a:r>
              <a:rPr lang="en-US" altLang="ja-JP" sz="1500" dirty="0" smtClean="0"/>
              <a:t>/</a:t>
            </a:r>
            <a:r>
              <a:rPr lang="ja-JP" altLang="en-US" sz="1500" dirty="0" smtClean="0"/>
              <a:t>色々な場で喫煙対策を取り組んでおられる方と連携を取り、私は大学という場で頑張っていきたいと思っています。</a:t>
            </a:r>
            <a:endParaRPr lang="en-US" altLang="ja-JP" sz="1500" dirty="0" smtClean="0"/>
          </a:p>
          <a:p>
            <a:endParaRPr lang="en-US" altLang="ja-JP" dirty="0" smtClean="0"/>
          </a:p>
          <a:p>
            <a:endParaRPr kumimoji="1" lang="ja-JP"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858838" y="849313"/>
            <a:ext cx="5140325" cy="3427412"/>
          </a:xfrm>
          <a:solidFill>
            <a:srgbClr val="FFFFFF"/>
          </a:solidFill>
          <a:ln/>
        </p:spPr>
      </p:sp>
      <p:sp>
        <p:nvSpPr>
          <p:cNvPr id="83971" name="Rectangle 3"/>
          <p:cNvSpPr>
            <a:spLocks noGrp="1" noChangeArrowheads="1"/>
          </p:cNvSpPr>
          <p:nvPr>
            <p:ph type="body" idx="1"/>
          </p:nvPr>
        </p:nvSpPr>
        <p:spPr>
          <a:xfrm>
            <a:off x="914400" y="4652963"/>
            <a:ext cx="5029200" cy="4421187"/>
          </a:xfrm>
          <a:solidFill>
            <a:srgbClr val="FFFFFF"/>
          </a:solidFill>
          <a:ln>
            <a:solidFill>
              <a:srgbClr val="000000"/>
            </a:solidFill>
          </a:ln>
        </p:spPr>
        <p:txBody>
          <a:bodyPr lIns="87691" tIns="43845" rIns="87691" bIns="43845"/>
          <a:lstStyle/>
          <a:p>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2"/>
          <p:cNvSpPr>
            <a:spLocks noGrp="1" noRot="1" noChangeAspect="1" noChangeArrowheads="1"/>
          </p:cNvSpPr>
          <p:nvPr>
            <p:ph type="sldImg"/>
          </p:nvPr>
        </p:nvSpPr>
        <p:spPr>
          <a:xfrm>
            <a:off x="860425" y="850900"/>
            <a:ext cx="5138738" cy="3425825"/>
          </a:xfrm>
          <a:solidFill>
            <a:srgbClr val="FFFFFF"/>
          </a:solidFill>
          <a:ln/>
        </p:spPr>
      </p:sp>
      <p:sp>
        <p:nvSpPr>
          <p:cNvPr id="91139" name="Rectangle 3"/>
          <p:cNvSpPr>
            <a:spLocks noGrp="1" noChangeArrowheads="1"/>
          </p:cNvSpPr>
          <p:nvPr>
            <p:ph type="body" idx="1"/>
          </p:nvPr>
        </p:nvSpPr>
        <p:spPr>
          <a:solidFill>
            <a:srgbClr val="FFFFFF"/>
          </a:solidFill>
          <a:ln>
            <a:solidFill>
              <a:srgbClr val="000000"/>
            </a:solidFill>
          </a:ln>
        </p:spPr>
        <p:txBody>
          <a:bodyPr/>
          <a:lstStyle/>
          <a:p>
            <a:r>
              <a:rPr lang="ja-JP" altLang="en-US"/>
              <a:t>　</a:t>
            </a:r>
            <a:r>
              <a:rPr lang="en-US" altLang="ja-JP"/>
              <a:t>●</a:t>
            </a:r>
            <a:r>
              <a:rPr lang="ja-JP" altLang="en-US"/>
              <a:t>事例４</a:t>
            </a:r>
            <a:endParaRPr lang="en-US" altLang="ja-JP"/>
          </a:p>
          <a:p>
            <a:r>
              <a:rPr lang="ja-JP" altLang="en-US"/>
              <a:t>　工場内の食堂にパーティションで喫煙室を設置し、窓ガラスの一部を切り取って換気扇（羽根径</a:t>
            </a:r>
            <a:r>
              <a:rPr lang="en-US" altLang="ja-JP"/>
              <a:t>30cm </a:t>
            </a:r>
            <a:r>
              <a:rPr lang="ja-JP" altLang="en-US"/>
              <a:t>）を２台設置した事例です。人感センサーで喫煙者が入室すると自動的に換気扇が稼働し、最後の喫煙者が退出して５分後に自動的に切れます。</a:t>
            </a:r>
            <a:endParaRPr lang="en-US" altLang="ja-JP"/>
          </a:p>
          <a:p>
            <a:r>
              <a:rPr lang="ja-JP" altLang="en-US"/>
              <a:t>　出入口で</a:t>
            </a:r>
            <a:r>
              <a:rPr lang="en-US" altLang="ja-JP"/>
              <a:t>0.4m/s</a:t>
            </a:r>
            <a:r>
              <a:rPr lang="ja-JP" altLang="en-US"/>
              <a:t>の空気の流れが発生するのでドアが無くても煙の漏れはありません。効率良く排気するためには、同じ体積の空気（メークアップ・エア）の流入が必要です。出入口から漏れない十分な排気風量を設定して、ドアを付けないことがポイントです。</a:t>
            </a:r>
            <a:endParaRPr lang="en-US" altLang="ja-JP"/>
          </a:p>
          <a:p>
            <a:r>
              <a:rPr kumimoji="0" lang="ja-JP" altLang="en-US" sz="1400">
                <a:latin typeface="ＭＳ ゴシック" charset="-128"/>
                <a:ea typeface="ＭＳ ゴシック" charset="-128"/>
                <a:cs typeface="ＭＳ ゴシック" charset="-128"/>
              </a:rPr>
              <a:t>　　協力：日立金属株式会社安来工場</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2"/>
          <p:cNvSpPr>
            <a:spLocks noGrp="1" noRot="1" noChangeAspect="1" noChangeArrowheads="1"/>
          </p:cNvSpPr>
          <p:nvPr>
            <p:ph type="sldImg"/>
          </p:nvPr>
        </p:nvSpPr>
        <p:spPr>
          <a:xfrm>
            <a:off x="860425" y="850900"/>
            <a:ext cx="5138738" cy="3425825"/>
          </a:xfrm>
          <a:solidFill>
            <a:srgbClr val="FFFFFF"/>
          </a:solidFill>
          <a:ln/>
        </p:spPr>
      </p:sp>
      <p:sp>
        <p:nvSpPr>
          <p:cNvPr id="103427" name="Rectangle 3"/>
          <p:cNvSpPr>
            <a:spLocks noGrp="1" noChangeArrowheads="1"/>
          </p:cNvSpPr>
          <p:nvPr>
            <p:ph type="body" idx="1"/>
          </p:nvPr>
        </p:nvSpPr>
        <p:spPr>
          <a:solidFill>
            <a:srgbClr val="FFFFFF"/>
          </a:solidFill>
          <a:ln>
            <a:solidFill>
              <a:srgbClr val="000000"/>
            </a:solidFill>
          </a:ln>
        </p:spPr>
        <p:txBody>
          <a:bodyPr/>
          <a:lstStyle/>
          <a:p>
            <a:r>
              <a:rPr lang="ja-JP" altLang="en-US"/>
              <a:t>　</a:t>
            </a:r>
            <a:r>
              <a:rPr lang="en-US" altLang="ja-JP"/>
              <a:t>●</a:t>
            </a:r>
            <a:r>
              <a:rPr lang="ja-JP" altLang="en-US"/>
              <a:t>事例４</a:t>
            </a:r>
            <a:endParaRPr lang="en-US" altLang="ja-JP"/>
          </a:p>
          <a:p>
            <a:r>
              <a:rPr lang="ja-JP" altLang="en-US"/>
              <a:t>　工場内の食堂にパーティションで喫煙室を設置し、窓ガラスの一部を切り取って換気扇（羽根径</a:t>
            </a:r>
            <a:r>
              <a:rPr lang="en-US" altLang="ja-JP"/>
              <a:t>30cm </a:t>
            </a:r>
            <a:r>
              <a:rPr lang="ja-JP" altLang="en-US"/>
              <a:t>）を２台設置した事例です。人感センサーで喫煙者が入室すると自動的に換気扇が稼働し、最後の喫煙者が退出して５分後に自動的に切れます。</a:t>
            </a:r>
            <a:endParaRPr lang="en-US" altLang="ja-JP"/>
          </a:p>
          <a:p>
            <a:r>
              <a:rPr lang="ja-JP" altLang="en-US"/>
              <a:t>　出入口で</a:t>
            </a:r>
            <a:r>
              <a:rPr lang="en-US" altLang="ja-JP"/>
              <a:t>0.4m/s</a:t>
            </a:r>
            <a:r>
              <a:rPr lang="ja-JP" altLang="en-US"/>
              <a:t>の空気の流れが発生するのでドアが無くても煙の漏れはありません。効率良く排気するためには、同じ体積の空気（メークアップ・エア）の流入が必要です。出入口から漏れない十分な排気風量を設定して、ドアを付けないことがポイントです。</a:t>
            </a:r>
            <a:endParaRPr lang="en-US" altLang="ja-JP"/>
          </a:p>
          <a:p>
            <a:r>
              <a:rPr kumimoji="0" lang="ja-JP" altLang="en-US" sz="1400">
                <a:latin typeface="ＭＳ ゴシック" pitchFamily="14" charset="-128"/>
                <a:ea typeface="ＭＳ ゴシック" pitchFamily="14" charset="-128"/>
                <a:cs typeface="ＭＳ ゴシック" pitchFamily="14" charset="-128"/>
              </a:rPr>
              <a:t>　　協力：日立金属株式会社安来工場</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xfrm>
            <a:off x="684213" y="731838"/>
            <a:ext cx="5491162" cy="3662362"/>
          </a:xfrm>
          <a:solidFill>
            <a:srgbClr val="FFFFFF"/>
          </a:solidFill>
          <a:ln/>
        </p:spPr>
      </p:sp>
      <p:sp>
        <p:nvSpPr>
          <p:cNvPr id="143363" name="Rectangle 3"/>
          <p:cNvSpPr>
            <a:spLocks noGrp="1" noChangeArrowheads="1"/>
          </p:cNvSpPr>
          <p:nvPr>
            <p:ph type="body" idx="1"/>
          </p:nvPr>
        </p:nvSpPr>
        <p:spPr>
          <a:xfrm>
            <a:off x="914400" y="4638675"/>
            <a:ext cx="5029200" cy="4395788"/>
          </a:xfrm>
          <a:solidFill>
            <a:srgbClr val="FFFFFF"/>
          </a:solidFill>
          <a:ln>
            <a:solidFill>
              <a:srgbClr val="000000"/>
            </a:solidFill>
          </a:ln>
        </p:spPr>
        <p:txBody>
          <a:bodyPr lIns="91426" tIns="45714" rIns="91426" bIns="45714"/>
          <a:lstStyle/>
          <a:p>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xfrm>
            <a:off x="684213" y="731838"/>
            <a:ext cx="5491162" cy="3662362"/>
          </a:xfrm>
          <a:solidFill>
            <a:srgbClr val="FFFFFF"/>
          </a:solidFill>
          <a:ln/>
        </p:spPr>
      </p:sp>
      <p:sp>
        <p:nvSpPr>
          <p:cNvPr id="145411" name="Rectangle 3"/>
          <p:cNvSpPr>
            <a:spLocks noGrp="1" noChangeArrowheads="1"/>
          </p:cNvSpPr>
          <p:nvPr>
            <p:ph type="body" idx="1"/>
          </p:nvPr>
        </p:nvSpPr>
        <p:spPr>
          <a:xfrm>
            <a:off x="914400" y="4638675"/>
            <a:ext cx="5029200" cy="4395788"/>
          </a:xfrm>
          <a:solidFill>
            <a:srgbClr val="FFFFFF"/>
          </a:solidFill>
          <a:ln>
            <a:solidFill>
              <a:srgbClr val="000000"/>
            </a:solidFill>
          </a:ln>
        </p:spPr>
        <p:txBody>
          <a:bodyPr lIns="91426" tIns="45714" rIns="91426" bIns="45714"/>
          <a:lstStyle/>
          <a:p>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a:xfrm>
            <a:off x="3883991" y="9276021"/>
            <a:ext cx="2972392" cy="488707"/>
          </a:xfrm>
          <a:prstGeom prst="rect">
            <a:avLst/>
          </a:prstGeom>
        </p:spPr>
        <p:txBody>
          <a:bodyPr/>
          <a:lstStyle/>
          <a:p>
            <a:fld id="{3D189C9B-BAA6-427A-A2CC-BA7E225855BE}" type="slidenum">
              <a:rPr kumimoji="1" lang="ja-JP" altLang="en-US" smtClean="0"/>
              <a:pPr/>
              <a:t>19</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2"/>
          <p:cNvSpPr>
            <a:spLocks noGrp="1" noRot="1" noChangeAspect="1" noChangeArrowheads="1"/>
          </p:cNvSpPr>
          <p:nvPr>
            <p:ph type="sldImg"/>
          </p:nvPr>
        </p:nvSpPr>
        <p:spPr>
          <a:xfrm>
            <a:off x="857250" y="849313"/>
            <a:ext cx="5143500" cy="3429000"/>
          </a:xfrm>
          <a:solidFill>
            <a:srgbClr val="FFFFFF"/>
          </a:solidFill>
          <a:ln/>
        </p:spPr>
      </p:sp>
      <p:sp>
        <p:nvSpPr>
          <p:cNvPr id="69635" name="Rectangle 3"/>
          <p:cNvSpPr>
            <a:spLocks noGrp="1" noChangeArrowheads="1"/>
          </p:cNvSpPr>
          <p:nvPr>
            <p:ph type="body" idx="1"/>
          </p:nvPr>
        </p:nvSpPr>
        <p:spPr>
          <a:solidFill>
            <a:srgbClr val="FFFFFF"/>
          </a:solidFill>
          <a:ln>
            <a:solidFill>
              <a:srgbClr val="000000"/>
            </a:solidFill>
          </a:ln>
        </p:spPr>
        <p:txBody>
          <a:bodyPr/>
          <a:lstStyle/>
          <a:p>
            <a:r>
              <a:rPr lang="ja-JP" altLang="en-US"/>
              <a:t>日本で行われた３つの大規模コホート調査を統合して解析を行った。</a:t>
            </a:r>
            <a:r>
              <a:rPr lang="en-US" altLang="ja-JP"/>
              <a:t>18〜22 </a:t>
            </a:r>
            <a:r>
              <a:rPr lang="ja-JP" altLang="en-US"/>
              <a:t>歳で喫煙を開始した男性</a:t>
            </a:r>
            <a:r>
              <a:rPr lang="en-US" altLang="ja-JP"/>
              <a:t>110,002</a:t>
            </a:r>
            <a:r>
              <a:rPr lang="ja-JP" altLang="en-US"/>
              <a:t>人、ベースライン時で</a:t>
            </a:r>
            <a:r>
              <a:rPr lang="en-US" altLang="ja-JP"/>
              <a:t>40〜79</a:t>
            </a:r>
            <a:r>
              <a:rPr lang="ja-JP" altLang="en-US"/>
              <a:t>歳。</a:t>
            </a:r>
            <a:r>
              <a:rPr lang="en-US" altLang="ja-JP"/>
              <a:t>8.5</a:t>
            </a:r>
            <a:r>
              <a:rPr lang="ja-JP" altLang="en-US"/>
              <a:t>年間の調査期間中に</a:t>
            </a:r>
            <a:r>
              <a:rPr lang="en-US" altLang="ja-JP"/>
              <a:t>968</a:t>
            </a:r>
            <a:r>
              <a:rPr lang="ja-JP" altLang="en-US"/>
              <a:t>名が肺癌で死亡した。非喫煙者、現喫煙者、および、過去喫煙者については禁煙後の年数別に肺癌による死亡リスクを分析した。</a:t>
            </a:r>
            <a:endParaRPr lang="en-US" altLang="ja-JP"/>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2"/>
          <p:cNvSpPr>
            <a:spLocks noGrp="1" noRot="1" noChangeAspect="1" noChangeArrowheads="1"/>
          </p:cNvSpPr>
          <p:nvPr>
            <p:ph type="sldImg"/>
          </p:nvPr>
        </p:nvSpPr>
        <p:spPr>
          <a:xfrm>
            <a:off x="857250" y="849313"/>
            <a:ext cx="5143500" cy="3429000"/>
          </a:xfrm>
          <a:solidFill>
            <a:srgbClr val="FFFFFF"/>
          </a:solidFill>
          <a:ln/>
        </p:spPr>
      </p:sp>
      <p:sp>
        <p:nvSpPr>
          <p:cNvPr id="71683" name="Rectangle 3"/>
          <p:cNvSpPr>
            <a:spLocks noGrp="1" noChangeArrowheads="1"/>
          </p:cNvSpPr>
          <p:nvPr>
            <p:ph type="body" idx="1"/>
          </p:nvPr>
        </p:nvSpPr>
        <p:spPr>
          <a:xfrm>
            <a:off x="914400" y="4652963"/>
            <a:ext cx="5029200" cy="4421187"/>
          </a:xfrm>
          <a:solidFill>
            <a:srgbClr val="FFFFFF"/>
          </a:solidFill>
          <a:ln>
            <a:solidFill>
              <a:srgbClr val="000000"/>
            </a:solidFill>
          </a:ln>
        </p:spPr>
        <p:txBody>
          <a:bodyPr lIns="91426" tIns="45714" rIns="91426" bIns="45714"/>
          <a:lstStyle/>
          <a:p>
            <a:r>
              <a:rPr lang="ja-JP" altLang="en-US"/>
              <a:t>悪性新生物（がん）の治療に要する医療費は、過去喫煙者＞現在喫煙者＞非喫煙者。</a:t>
            </a:r>
            <a:endParaRPr lang="en-US" altLang="ja-JP"/>
          </a:p>
          <a:p>
            <a:r>
              <a:rPr lang="ja-JP" altLang="en-US"/>
              <a:t>やはり過去喫煙者「悪性新生物に罹患してやめざるを得ない」がある人たちであると思われた。</a:t>
            </a:r>
            <a:endParaRPr lang="en-US" altLang="ja-JP"/>
          </a:p>
          <a:p>
            <a:r>
              <a:rPr lang="ja-JP" altLang="en-US"/>
              <a:t>過去喫煙者の比較では、禁煙直後の人たちは最も高く、発がん５年以上を生き延びた人の悪性新生物に用いられる医療費は低下することが認められた。</a:t>
            </a:r>
            <a:endParaRPr lang="en-US" altLang="ja-JP"/>
          </a:p>
          <a:p>
            <a:endParaRPr lang="en-US" altLang="ja-JP"/>
          </a:p>
          <a:p>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71525" y="2130449"/>
            <a:ext cx="874395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56457" y="609600"/>
            <a:ext cx="1947863"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312870" y="609600"/>
            <a:ext cx="5691187"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chart">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1340278" y="609600"/>
            <a:ext cx="771525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1312258" y="1981200"/>
            <a:ext cx="7792734" cy="4114800"/>
          </a:xfrm>
        </p:spPr>
        <p:txBody>
          <a:bodyPr/>
          <a:lstStyle/>
          <a:p>
            <a:pPr lvl="0"/>
            <a:endParaRPr lang="ja-JP" altLang="en-US" noProof="0" smtClean="0"/>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71525" y="2130449"/>
            <a:ext cx="874395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sldNum" sz="quarter" idx="10"/>
          </p:nvPr>
        </p:nvSpPr>
        <p:spPr/>
        <p:txBody>
          <a:bodyPr/>
          <a:lstStyle>
            <a:lvl1pPr>
              <a:defRPr/>
            </a:lvl1pPr>
          </a:lstStyle>
          <a:p>
            <a:pPr>
              <a:defRPr/>
            </a:pPr>
            <a:fld id="{C9ED208A-26A6-0841-9FCC-58376D172A61}"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sldNum" sz="quarter" idx="10"/>
          </p:nvPr>
        </p:nvSpPr>
        <p:spPr>
          <a:ln/>
        </p:spPr>
        <p:txBody>
          <a:bodyPr/>
          <a:lstStyle>
            <a:lvl1pPr>
              <a:defRPr/>
            </a:lvl1pPr>
          </a:lstStyle>
          <a:p>
            <a:pPr>
              <a:defRPr/>
            </a:pPr>
            <a:fld id="{DA6F7297-E685-4549-9B80-5EF4A143AA1E}"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7FE9875F-EE2A-4FB6-890A-C29D6EBEAC35}" type="datetimeFigureOut">
              <a:rPr lang="ja-JP" altLang="en-US" smtClean="0">
                <a:solidFill>
                  <a:srgbClr val="E5B9B7">
                    <a:tint val="75000"/>
                  </a:srgbClr>
                </a:solidFill>
              </a:rPr>
              <a:pPr/>
              <a:t>14.6.5</a:t>
            </a:fld>
            <a:endParaRPr lang="ja-JP" altLang="en-US">
              <a:solidFill>
                <a:srgbClr val="E5B9B7">
                  <a:tint val="75000"/>
                </a:srgbClr>
              </a:solidFill>
            </a:endParaRPr>
          </a:p>
        </p:txBody>
      </p:sp>
      <p:sp>
        <p:nvSpPr>
          <p:cNvPr id="3" name="フッター プレースホルダ 2"/>
          <p:cNvSpPr>
            <a:spLocks noGrp="1"/>
          </p:cNvSpPr>
          <p:nvPr>
            <p:ph type="ftr" sz="quarter" idx="11"/>
          </p:nvPr>
        </p:nvSpPr>
        <p:spPr/>
        <p:txBody>
          <a:bodyPr/>
          <a:lstStyle/>
          <a:p>
            <a:endParaRPr lang="ja-JP" altLang="en-US">
              <a:solidFill>
                <a:srgbClr val="E5B9B7">
                  <a:tint val="75000"/>
                </a:srgbClr>
              </a:solidFill>
            </a:endParaRPr>
          </a:p>
        </p:txBody>
      </p:sp>
      <p:sp>
        <p:nvSpPr>
          <p:cNvPr id="4" name="スライド番号プレースホルダ 3"/>
          <p:cNvSpPr>
            <a:spLocks noGrp="1"/>
          </p:cNvSpPr>
          <p:nvPr>
            <p:ph type="sldNum" sz="quarter" idx="12"/>
          </p:nvPr>
        </p:nvSpPr>
        <p:spPr/>
        <p:txBody>
          <a:bodyPr/>
          <a:lstStyle/>
          <a:p>
            <a:fld id="{F61F8BE1-429E-4627-BC40-7FFDBD0D344A}" type="slidenum">
              <a:rPr lang="ja-JP" altLang="en-US" smtClean="0">
                <a:solidFill>
                  <a:srgbClr val="E5B9B7">
                    <a:tint val="75000"/>
                  </a:srgbClr>
                </a:solidFill>
              </a:rPr>
              <a:pPr/>
              <a:t>‹#›</a:t>
            </a:fld>
            <a:endParaRPr lang="ja-JP" altLang="en-US">
              <a:solidFill>
                <a:srgbClr val="E5B9B7">
                  <a:tint val="75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812800" y="4406924"/>
            <a:ext cx="874395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312875"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284792"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74638"/>
            <a:ext cx="92583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514357"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514357"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226057"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226057"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5" y="273050"/>
            <a:ext cx="3384550"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022733" y="27307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2016125" y="4800600"/>
            <a:ext cx="6172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4.xml"/><Relationship Id="rId3"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bg1">
                <a:gamma/>
                <a:shade val="69804"/>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1312864"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7171" name="Rectangle 3"/>
          <p:cNvSpPr>
            <a:spLocks noGrp="1" noChangeArrowheads="1"/>
          </p:cNvSpPr>
          <p:nvPr>
            <p:ph type="title"/>
          </p:nvPr>
        </p:nvSpPr>
        <p:spPr bwMode="auto">
          <a:xfrm>
            <a:off x="1339850" y="609600"/>
            <a:ext cx="7715250" cy="1143000"/>
          </a:xfrm>
          <a:prstGeom prst="rect">
            <a:avLst/>
          </a:prstGeom>
          <a:noFill/>
          <a:ln w="12700">
            <a:noFill/>
            <a:miter lim="800000"/>
            <a:headEnd/>
            <a:tailEnd/>
          </a:ln>
          <a:effectLst>
            <a:outerShdw blurRad="63500" dist="38099" dir="2700000" algn="ctr" rotWithShape="0">
              <a:srgbClr val="000000">
                <a:alpha val="74997"/>
              </a:srgbClr>
            </a:outerShdw>
          </a:effectLst>
        </p:spPr>
        <p:txBody>
          <a:bodyPr vert="horz" wrap="square" lIns="90487" tIns="44450" rIns="90487" bIns="4445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grpSp>
        <p:nvGrpSpPr>
          <p:cNvPr id="1028" name="Group 4"/>
          <p:cNvGrpSpPr>
            <a:grpSpLocks/>
          </p:cNvGrpSpPr>
          <p:nvPr/>
        </p:nvGrpSpPr>
        <p:grpSpPr bwMode="auto">
          <a:xfrm>
            <a:off x="0" y="0"/>
            <a:ext cx="1222376" cy="6845300"/>
            <a:chOff x="0" y="0"/>
            <a:chExt cx="770" cy="4312"/>
          </a:xfrm>
        </p:grpSpPr>
        <p:sp>
          <p:nvSpPr>
            <p:cNvPr id="1029" name="Rectangle 5"/>
            <p:cNvSpPr>
              <a:spLocks noChangeArrowheads="1"/>
            </p:cNvSpPr>
            <p:nvPr/>
          </p:nvSpPr>
          <p:spPr bwMode="auto">
            <a:xfrm>
              <a:off x="0" y="0"/>
              <a:ext cx="770" cy="4312"/>
            </a:xfrm>
            <a:prstGeom prst="rect">
              <a:avLst/>
            </a:prstGeom>
            <a:gradFill rotWithShape="0">
              <a:gsLst>
                <a:gs pos="0">
                  <a:srgbClr val="000000"/>
                </a:gs>
                <a:gs pos="50000">
                  <a:srgbClr val="000000"/>
                </a:gs>
                <a:gs pos="100000">
                  <a:srgbClr val="000000"/>
                </a:gs>
              </a:gsLst>
              <a:lin ang="5400000" scaled="1"/>
            </a:gradFill>
            <a:ln w="12700">
              <a:noFill/>
              <a:miter lim="800000"/>
              <a:headEnd/>
              <a:tailEnd/>
            </a:ln>
          </p:spPr>
          <p:txBody>
            <a:bodyPr wrap="none" anchor="ctr">
              <a:prstTxWarp prst="textNoShape">
                <a:avLst/>
              </a:prstTxWarp>
            </a:bodyPr>
            <a:lstStyle/>
            <a:p>
              <a:pPr eaLnBrk="0" hangingPunct="0">
                <a:defRPr/>
              </a:pPr>
              <a:endParaRPr lang="ja-JP" altLang="en-US"/>
            </a:p>
          </p:txBody>
        </p:sp>
        <p:grpSp>
          <p:nvGrpSpPr>
            <p:cNvPr id="1030" name="Group 6"/>
            <p:cNvGrpSpPr>
              <a:grpSpLocks/>
            </p:cNvGrpSpPr>
            <p:nvPr/>
          </p:nvGrpSpPr>
          <p:grpSpPr bwMode="auto">
            <a:xfrm>
              <a:off x="54" y="102"/>
              <a:ext cx="108" cy="4122"/>
              <a:chOff x="54" y="102"/>
              <a:chExt cx="108" cy="4122"/>
            </a:xfrm>
          </p:grpSpPr>
          <p:sp>
            <p:nvSpPr>
              <p:cNvPr id="1031" name="Rectangle 7"/>
              <p:cNvSpPr>
                <a:spLocks noChangeArrowheads="1"/>
              </p:cNvSpPr>
              <p:nvPr/>
            </p:nvSpPr>
            <p:spPr bwMode="auto">
              <a:xfrm>
                <a:off x="54" y="1104"/>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32" name="Rectangle 8"/>
              <p:cNvSpPr>
                <a:spLocks noChangeArrowheads="1"/>
              </p:cNvSpPr>
              <p:nvPr/>
            </p:nvSpPr>
            <p:spPr bwMode="auto">
              <a:xfrm>
                <a:off x="54" y="1248"/>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33" name="Rectangle 9"/>
              <p:cNvSpPr>
                <a:spLocks noChangeArrowheads="1"/>
              </p:cNvSpPr>
              <p:nvPr/>
            </p:nvSpPr>
            <p:spPr bwMode="auto">
              <a:xfrm>
                <a:off x="54" y="1392"/>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34" name="Rectangle 10"/>
              <p:cNvSpPr>
                <a:spLocks noChangeArrowheads="1"/>
              </p:cNvSpPr>
              <p:nvPr/>
            </p:nvSpPr>
            <p:spPr bwMode="auto">
              <a:xfrm>
                <a:off x="54" y="1536"/>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35" name="Rectangle 11"/>
              <p:cNvSpPr>
                <a:spLocks noChangeArrowheads="1"/>
              </p:cNvSpPr>
              <p:nvPr/>
            </p:nvSpPr>
            <p:spPr bwMode="auto">
              <a:xfrm>
                <a:off x="54" y="1680"/>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36" name="Rectangle 12"/>
              <p:cNvSpPr>
                <a:spLocks noChangeArrowheads="1"/>
              </p:cNvSpPr>
              <p:nvPr/>
            </p:nvSpPr>
            <p:spPr bwMode="auto">
              <a:xfrm>
                <a:off x="54" y="1824"/>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37" name="Rectangle 13"/>
              <p:cNvSpPr>
                <a:spLocks noChangeArrowheads="1"/>
              </p:cNvSpPr>
              <p:nvPr/>
            </p:nvSpPr>
            <p:spPr bwMode="auto">
              <a:xfrm>
                <a:off x="54" y="1968"/>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38" name="Rectangle 14"/>
              <p:cNvSpPr>
                <a:spLocks noChangeArrowheads="1"/>
              </p:cNvSpPr>
              <p:nvPr/>
            </p:nvSpPr>
            <p:spPr bwMode="auto">
              <a:xfrm>
                <a:off x="54" y="2112"/>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39" name="Rectangle 15"/>
              <p:cNvSpPr>
                <a:spLocks noChangeArrowheads="1"/>
              </p:cNvSpPr>
              <p:nvPr/>
            </p:nvSpPr>
            <p:spPr bwMode="auto">
              <a:xfrm>
                <a:off x="54" y="2256"/>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40" name="Rectangle 16"/>
              <p:cNvSpPr>
                <a:spLocks noChangeArrowheads="1"/>
              </p:cNvSpPr>
              <p:nvPr/>
            </p:nvSpPr>
            <p:spPr bwMode="auto">
              <a:xfrm>
                <a:off x="54" y="2400"/>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41" name="Rectangle 17"/>
              <p:cNvSpPr>
                <a:spLocks noChangeArrowheads="1"/>
              </p:cNvSpPr>
              <p:nvPr/>
            </p:nvSpPr>
            <p:spPr bwMode="auto">
              <a:xfrm>
                <a:off x="54" y="2544"/>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42" name="Rectangle 18"/>
              <p:cNvSpPr>
                <a:spLocks noChangeArrowheads="1"/>
              </p:cNvSpPr>
              <p:nvPr/>
            </p:nvSpPr>
            <p:spPr bwMode="auto">
              <a:xfrm>
                <a:off x="54" y="2688"/>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43" name="Rectangle 19"/>
              <p:cNvSpPr>
                <a:spLocks noChangeArrowheads="1"/>
              </p:cNvSpPr>
              <p:nvPr/>
            </p:nvSpPr>
            <p:spPr bwMode="auto">
              <a:xfrm>
                <a:off x="54" y="2832"/>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44" name="Rectangle 20"/>
              <p:cNvSpPr>
                <a:spLocks noChangeArrowheads="1"/>
              </p:cNvSpPr>
              <p:nvPr/>
            </p:nvSpPr>
            <p:spPr bwMode="auto">
              <a:xfrm>
                <a:off x="54" y="2976"/>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45" name="Rectangle 21"/>
              <p:cNvSpPr>
                <a:spLocks noChangeArrowheads="1"/>
              </p:cNvSpPr>
              <p:nvPr/>
            </p:nvSpPr>
            <p:spPr bwMode="auto">
              <a:xfrm>
                <a:off x="54" y="3120"/>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46" name="Rectangle 22"/>
              <p:cNvSpPr>
                <a:spLocks noChangeArrowheads="1"/>
              </p:cNvSpPr>
              <p:nvPr/>
            </p:nvSpPr>
            <p:spPr bwMode="auto">
              <a:xfrm>
                <a:off x="54" y="3264"/>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47" name="Rectangle 23"/>
              <p:cNvSpPr>
                <a:spLocks noChangeArrowheads="1"/>
              </p:cNvSpPr>
              <p:nvPr/>
            </p:nvSpPr>
            <p:spPr bwMode="auto">
              <a:xfrm>
                <a:off x="54" y="3408"/>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48" name="Rectangle 24"/>
              <p:cNvSpPr>
                <a:spLocks noChangeArrowheads="1"/>
              </p:cNvSpPr>
              <p:nvPr/>
            </p:nvSpPr>
            <p:spPr bwMode="auto">
              <a:xfrm>
                <a:off x="54" y="3552"/>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49" name="Rectangle 25"/>
              <p:cNvSpPr>
                <a:spLocks noChangeArrowheads="1"/>
              </p:cNvSpPr>
              <p:nvPr/>
            </p:nvSpPr>
            <p:spPr bwMode="auto">
              <a:xfrm>
                <a:off x="54" y="3696"/>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50" name="Rectangle 26"/>
              <p:cNvSpPr>
                <a:spLocks noChangeArrowheads="1"/>
              </p:cNvSpPr>
              <p:nvPr/>
            </p:nvSpPr>
            <p:spPr bwMode="auto">
              <a:xfrm>
                <a:off x="54" y="3840"/>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51" name="Rectangle 27"/>
              <p:cNvSpPr>
                <a:spLocks noChangeArrowheads="1"/>
              </p:cNvSpPr>
              <p:nvPr/>
            </p:nvSpPr>
            <p:spPr bwMode="auto">
              <a:xfrm>
                <a:off x="54" y="3984"/>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52" name="Rectangle 28"/>
              <p:cNvSpPr>
                <a:spLocks noChangeArrowheads="1"/>
              </p:cNvSpPr>
              <p:nvPr/>
            </p:nvSpPr>
            <p:spPr bwMode="auto">
              <a:xfrm>
                <a:off x="54" y="4128"/>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53" name="Rectangle 29"/>
              <p:cNvSpPr>
                <a:spLocks noChangeArrowheads="1"/>
              </p:cNvSpPr>
              <p:nvPr/>
            </p:nvSpPr>
            <p:spPr bwMode="auto">
              <a:xfrm>
                <a:off x="54" y="102"/>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54" name="Rectangle 30"/>
              <p:cNvSpPr>
                <a:spLocks noChangeArrowheads="1"/>
              </p:cNvSpPr>
              <p:nvPr/>
            </p:nvSpPr>
            <p:spPr bwMode="auto">
              <a:xfrm>
                <a:off x="54" y="246"/>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55" name="Rectangle 31"/>
              <p:cNvSpPr>
                <a:spLocks noChangeArrowheads="1"/>
              </p:cNvSpPr>
              <p:nvPr/>
            </p:nvSpPr>
            <p:spPr bwMode="auto">
              <a:xfrm>
                <a:off x="54" y="390"/>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56" name="Rectangle 32"/>
              <p:cNvSpPr>
                <a:spLocks noChangeArrowheads="1"/>
              </p:cNvSpPr>
              <p:nvPr/>
            </p:nvSpPr>
            <p:spPr bwMode="auto">
              <a:xfrm>
                <a:off x="54" y="534"/>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57" name="Rectangle 33"/>
              <p:cNvSpPr>
                <a:spLocks noChangeArrowheads="1"/>
              </p:cNvSpPr>
              <p:nvPr/>
            </p:nvSpPr>
            <p:spPr bwMode="auto">
              <a:xfrm>
                <a:off x="54" y="678"/>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58" name="Rectangle 34"/>
              <p:cNvSpPr>
                <a:spLocks noChangeArrowheads="1"/>
              </p:cNvSpPr>
              <p:nvPr/>
            </p:nvSpPr>
            <p:spPr bwMode="auto">
              <a:xfrm>
                <a:off x="54" y="822"/>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sp>
            <p:nvSpPr>
              <p:cNvPr id="1059" name="Rectangle 35"/>
              <p:cNvSpPr>
                <a:spLocks noChangeArrowheads="1"/>
              </p:cNvSpPr>
              <p:nvPr/>
            </p:nvSpPr>
            <p:spPr bwMode="auto">
              <a:xfrm>
                <a:off x="54" y="966"/>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p>
            </p:txBody>
          </p:sp>
        </p:grpSp>
      </p:grpSp>
    </p:spTree>
  </p:cSld>
  <p:clrMap bg1="dk2" tx1="lt1" bg2="dk1" tx2="lt2" accent1="accent1" accent2="accent2" accent3="accent3" accent4="accent4" accent5="accent5" accent6="accent6" hlink="hlink" folHlink="folHlink"/>
  <p:sldLayoutIdLst>
    <p:sldLayoutId id="2147485334" r:id="rId1"/>
    <p:sldLayoutId id="2147485335" r:id="rId2"/>
    <p:sldLayoutId id="2147485336" r:id="rId3"/>
    <p:sldLayoutId id="2147485337" r:id="rId4"/>
    <p:sldLayoutId id="2147485338" r:id="rId5"/>
    <p:sldLayoutId id="2147485339" r:id="rId6"/>
    <p:sldLayoutId id="2147485340" r:id="rId7"/>
    <p:sldLayoutId id="2147485341" r:id="rId8"/>
    <p:sldLayoutId id="2147485342" r:id="rId9"/>
    <p:sldLayoutId id="2147485343" r:id="rId10"/>
    <p:sldLayoutId id="2147485344" r:id="rId11"/>
    <p:sldLayoutId id="2147485405" r:id="rId12"/>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Osaka" charset="-128"/>
          <a:ea typeface="Osaka" charset="-128"/>
          <a:cs typeface="Osaka" charset="-128"/>
        </a:defRPr>
      </a:lvl2pPr>
      <a:lvl3pPr algn="l" rtl="0" eaLnBrk="0" fontAlgn="base" hangingPunct="0">
        <a:spcBef>
          <a:spcPct val="0"/>
        </a:spcBef>
        <a:spcAft>
          <a:spcPct val="0"/>
        </a:spcAft>
        <a:defRPr kumimoji="1" sz="4400">
          <a:solidFill>
            <a:schemeClr val="tx2"/>
          </a:solidFill>
          <a:latin typeface="Osaka" charset="-128"/>
          <a:ea typeface="Osaka" charset="-128"/>
          <a:cs typeface="Osaka" charset="-128"/>
        </a:defRPr>
      </a:lvl3pPr>
      <a:lvl4pPr algn="l" rtl="0" eaLnBrk="0" fontAlgn="base" hangingPunct="0">
        <a:spcBef>
          <a:spcPct val="0"/>
        </a:spcBef>
        <a:spcAft>
          <a:spcPct val="0"/>
        </a:spcAft>
        <a:defRPr kumimoji="1" sz="4400">
          <a:solidFill>
            <a:schemeClr val="tx2"/>
          </a:solidFill>
          <a:latin typeface="Osaka" charset="-128"/>
          <a:ea typeface="Osaka" charset="-128"/>
          <a:cs typeface="Osaka" charset="-128"/>
        </a:defRPr>
      </a:lvl4pPr>
      <a:lvl5pPr algn="l" rtl="0" eaLnBrk="0" fontAlgn="base" hangingPunct="0">
        <a:spcBef>
          <a:spcPct val="0"/>
        </a:spcBef>
        <a:spcAft>
          <a:spcPct val="0"/>
        </a:spcAft>
        <a:defRPr kumimoji="1" sz="4400">
          <a:solidFill>
            <a:schemeClr val="tx2"/>
          </a:solidFill>
          <a:latin typeface="Osaka" charset="-128"/>
          <a:ea typeface="Osaka" charset="-128"/>
          <a:cs typeface="Osaka" charset="-128"/>
        </a:defRPr>
      </a:lvl5pPr>
      <a:lvl6pPr marL="457200" algn="l" rtl="0" fontAlgn="base" hangingPunct="0">
        <a:spcBef>
          <a:spcPct val="0"/>
        </a:spcBef>
        <a:spcAft>
          <a:spcPct val="0"/>
        </a:spcAft>
        <a:defRPr kumimoji="1" sz="4400">
          <a:solidFill>
            <a:schemeClr val="tx2"/>
          </a:solidFill>
          <a:latin typeface="Osaka" charset="-128"/>
          <a:ea typeface="Osaka" charset="-128"/>
          <a:cs typeface="Osaka" charset="-128"/>
        </a:defRPr>
      </a:lvl6pPr>
      <a:lvl7pPr marL="914400" algn="l" rtl="0" fontAlgn="base" hangingPunct="0">
        <a:spcBef>
          <a:spcPct val="0"/>
        </a:spcBef>
        <a:spcAft>
          <a:spcPct val="0"/>
        </a:spcAft>
        <a:defRPr kumimoji="1" sz="4400">
          <a:solidFill>
            <a:schemeClr val="tx2"/>
          </a:solidFill>
          <a:latin typeface="Osaka" charset="-128"/>
          <a:ea typeface="Osaka" charset="-128"/>
          <a:cs typeface="Osaka" charset="-128"/>
        </a:defRPr>
      </a:lvl7pPr>
      <a:lvl8pPr marL="1371600" algn="l" rtl="0" fontAlgn="base" hangingPunct="0">
        <a:spcBef>
          <a:spcPct val="0"/>
        </a:spcBef>
        <a:spcAft>
          <a:spcPct val="0"/>
        </a:spcAft>
        <a:defRPr kumimoji="1" sz="4400">
          <a:solidFill>
            <a:schemeClr val="tx2"/>
          </a:solidFill>
          <a:latin typeface="Osaka" charset="-128"/>
          <a:ea typeface="Osaka" charset="-128"/>
          <a:cs typeface="Osaka" charset="-128"/>
        </a:defRPr>
      </a:lvl8pPr>
      <a:lvl9pPr marL="1828800" algn="l" rtl="0" fontAlgn="base" hangingPunct="0">
        <a:spcBef>
          <a:spcPct val="0"/>
        </a:spcBef>
        <a:spcAft>
          <a:spcPct val="0"/>
        </a:spcAft>
        <a:defRPr kumimoji="1" sz="4400">
          <a:solidFill>
            <a:schemeClr val="tx2"/>
          </a:solidFill>
          <a:latin typeface="Osaka" charset="-128"/>
          <a:ea typeface="Osaka" charset="-128"/>
          <a:cs typeface="Osaka" charset="-128"/>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75000"/>
        <a:buFont typeface="Monotype Sorts" charset="2"/>
        <a:buChar char=""/>
        <a:defRPr kumimoji="1"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5000"/>
        <a:buFont typeface="Monotype Sorts" charset="2"/>
        <a:buChar char=""/>
        <a:defRPr kumimoji="1"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Font typeface="Times New Roman" charset="0"/>
        <a:buChar char="•"/>
        <a:defRPr kumimoji="1"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Font typeface="Times New Roman" charset="0"/>
        <a:buChar char="–"/>
        <a:defRPr kumimoji="1"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hangingPunct="0">
        <a:spcBef>
          <a:spcPct val="20000"/>
        </a:spcBef>
        <a:spcAft>
          <a:spcPct val="0"/>
        </a:spcAft>
        <a:buClr>
          <a:schemeClr val="tx1"/>
        </a:buClr>
        <a:buSzPct val="100000"/>
        <a:buFont typeface="Times New Roman" charset="0"/>
        <a:buChar char="–"/>
        <a:defRPr kumimoji="1"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hangingPunct="0">
        <a:spcBef>
          <a:spcPct val="20000"/>
        </a:spcBef>
        <a:spcAft>
          <a:spcPct val="0"/>
        </a:spcAft>
        <a:buClr>
          <a:schemeClr val="tx1"/>
        </a:buClr>
        <a:buSzPct val="100000"/>
        <a:buFont typeface="Times New Roman" charset="0"/>
        <a:buChar char="–"/>
        <a:defRPr kumimoji="1"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hangingPunct="0">
        <a:spcBef>
          <a:spcPct val="20000"/>
        </a:spcBef>
        <a:spcAft>
          <a:spcPct val="0"/>
        </a:spcAft>
        <a:buClr>
          <a:schemeClr val="tx1"/>
        </a:buClr>
        <a:buSzPct val="100000"/>
        <a:buFont typeface="Times New Roman" charset="0"/>
        <a:buChar char="–"/>
        <a:defRPr kumimoji="1"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hangingPunct="0">
        <a:spcBef>
          <a:spcPct val="20000"/>
        </a:spcBef>
        <a:spcAft>
          <a:spcPct val="0"/>
        </a:spcAft>
        <a:buClr>
          <a:schemeClr val="tx1"/>
        </a:buClr>
        <a:buSzPct val="100000"/>
        <a:buFont typeface="Times New Roman" charset="0"/>
        <a:buChar char="–"/>
        <a:defRPr kumimoji="1" sz="2000">
          <a:solidFill>
            <a:schemeClr val="tx1"/>
          </a:solidFill>
          <a:effectLst>
            <a:outerShdw blurRad="38100" dist="38100" dir="2700000" algn="tl">
              <a:srgbClr val="000000"/>
            </a:outerShdw>
          </a:effectLst>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bg1">
                <a:gamma/>
                <a:shade val="69804"/>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1312864"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7171" name="Rectangle 3"/>
          <p:cNvSpPr>
            <a:spLocks noGrp="1" noChangeArrowheads="1"/>
          </p:cNvSpPr>
          <p:nvPr>
            <p:ph type="title"/>
          </p:nvPr>
        </p:nvSpPr>
        <p:spPr bwMode="auto">
          <a:xfrm>
            <a:off x="1339850" y="609600"/>
            <a:ext cx="7715250" cy="1143000"/>
          </a:xfrm>
          <a:prstGeom prst="rect">
            <a:avLst/>
          </a:prstGeom>
          <a:noFill/>
          <a:ln w="12700">
            <a:noFill/>
            <a:miter lim="800000"/>
            <a:headEnd/>
            <a:tailEnd/>
          </a:ln>
          <a:effectLst>
            <a:outerShdw blurRad="63500" dist="38099" dir="2700000" algn="ctr" rotWithShape="0">
              <a:srgbClr val="000000">
                <a:alpha val="74997"/>
              </a:srgbClr>
            </a:outerShdw>
          </a:effectLst>
        </p:spPr>
        <p:txBody>
          <a:bodyPr vert="horz" wrap="square" lIns="90487" tIns="44450" rIns="90487" bIns="4445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grpSp>
        <p:nvGrpSpPr>
          <p:cNvPr id="2" name="Group 4"/>
          <p:cNvGrpSpPr>
            <a:grpSpLocks/>
          </p:cNvGrpSpPr>
          <p:nvPr/>
        </p:nvGrpSpPr>
        <p:grpSpPr bwMode="auto">
          <a:xfrm>
            <a:off x="0" y="0"/>
            <a:ext cx="1222376" cy="6845300"/>
            <a:chOff x="0" y="0"/>
            <a:chExt cx="770" cy="4312"/>
          </a:xfrm>
        </p:grpSpPr>
        <p:sp>
          <p:nvSpPr>
            <p:cNvPr id="1029" name="Rectangle 5"/>
            <p:cNvSpPr>
              <a:spLocks noChangeArrowheads="1"/>
            </p:cNvSpPr>
            <p:nvPr/>
          </p:nvSpPr>
          <p:spPr bwMode="auto">
            <a:xfrm>
              <a:off x="0" y="0"/>
              <a:ext cx="770" cy="4312"/>
            </a:xfrm>
            <a:prstGeom prst="rect">
              <a:avLst/>
            </a:prstGeom>
            <a:gradFill rotWithShape="0">
              <a:gsLst>
                <a:gs pos="0">
                  <a:srgbClr val="000000"/>
                </a:gs>
                <a:gs pos="50000">
                  <a:srgbClr val="000000"/>
                </a:gs>
                <a:gs pos="100000">
                  <a:srgbClr val="000000"/>
                </a:gs>
              </a:gsLst>
              <a:lin ang="5400000" scaled="1"/>
            </a:gra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grpSp>
          <p:nvGrpSpPr>
            <p:cNvPr id="3" name="Group 6"/>
            <p:cNvGrpSpPr>
              <a:grpSpLocks/>
            </p:cNvGrpSpPr>
            <p:nvPr/>
          </p:nvGrpSpPr>
          <p:grpSpPr bwMode="auto">
            <a:xfrm>
              <a:off x="54" y="102"/>
              <a:ext cx="108" cy="4122"/>
              <a:chOff x="54" y="102"/>
              <a:chExt cx="108" cy="4122"/>
            </a:xfrm>
          </p:grpSpPr>
          <p:sp>
            <p:nvSpPr>
              <p:cNvPr id="1031" name="Rectangle 7"/>
              <p:cNvSpPr>
                <a:spLocks noChangeArrowheads="1"/>
              </p:cNvSpPr>
              <p:nvPr/>
            </p:nvSpPr>
            <p:spPr bwMode="auto">
              <a:xfrm>
                <a:off x="54" y="1104"/>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32" name="Rectangle 8"/>
              <p:cNvSpPr>
                <a:spLocks noChangeArrowheads="1"/>
              </p:cNvSpPr>
              <p:nvPr/>
            </p:nvSpPr>
            <p:spPr bwMode="auto">
              <a:xfrm>
                <a:off x="54" y="1248"/>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33" name="Rectangle 9"/>
              <p:cNvSpPr>
                <a:spLocks noChangeArrowheads="1"/>
              </p:cNvSpPr>
              <p:nvPr/>
            </p:nvSpPr>
            <p:spPr bwMode="auto">
              <a:xfrm>
                <a:off x="54" y="1392"/>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34" name="Rectangle 10"/>
              <p:cNvSpPr>
                <a:spLocks noChangeArrowheads="1"/>
              </p:cNvSpPr>
              <p:nvPr/>
            </p:nvSpPr>
            <p:spPr bwMode="auto">
              <a:xfrm>
                <a:off x="54" y="1536"/>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35" name="Rectangle 11"/>
              <p:cNvSpPr>
                <a:spLocks noChangeArrowheads="1"/>
              </p:cNvSpPr>
              <p:nvPr/>
            </p:nvSpPr>
            <p:spPr bwMode="auto">
              <a:xfrm>
                <a:off x="54" y="1680"/>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36" name="Rectangle 12"/>
              <p:cNvSpPr>
                <a:spLocks noChangeArrowheads="1"/>
              </p:cNvSpPr>
              <p:nvPr/>
            </p:nvSpPr>
            <p:spPr bwMode="auto">
              <a:xfrm>
                <a:off x="54" y="1824"/>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37" name="Rectangle 13"/>
              <p:cNvSpPr>
                <a:spLocks noChangeArrowheads="1"/>
              </p:cNvSpPr>
              <p:nvPr/>
            </p:nvSpPr>
            <p:spPr bwMode="auto">
              <a:xfrm>
                <a:off x="54" y="1968"/>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38" name="Rectangle 14"/>
              <p:cNvSpPr>
                <a:spLocks noChangeArrowheads="1"/>
              </p:cNvSpPr>
              <p:nvPr/>
            </p:nvSpPr>
            <p:spPr bwMode="auto">
              <a:xfrm>
                <a:off x="54" y="2112"/>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39" name="Rectangle 15"/>
              <p:cNvSpPr>
                <a:spLocks noChangeArrowheads="1"/>
              </p:cNvSpPr>
              <p:nvPr/>
            </p:nvSpPr>
            <p:spPr bwMode="auto">
              <a:xfrm>
                <a:off x="54" y="2256"/>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40" name="Rectangle 16"/>
              <p:cNvSpPr>
                <a:spLocks noChangeArrowheads="1"/>
              </p:cNvSpPr>
              <p:nvPr/>
            </p:nvSpPr>
            <p:spPr bwMode="auto">
              <a:xfrm>
                <a:off x="54" y="2400"/>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41" name="Rectangle 17"/>
              <p:cNvSpPr>
                <a:spLocks noChangeArrowheads="1"/>
              </p:cNvSpPr>
              <p:nvPr/>
            </p:nvSpPr>
            <p:spPr bwMode="auto">
              <a:xfrm>
                <a:off x="54" y="2544"/>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42" name="Rectangle 18"/>
              <p:cNvSpPr>
                <a:spLocks noChangeArrowheads="1"/>
              </p:cNvSpPr>
              <p:nvPr/>
            </p:nvSpPr>
            <p:spPr bwMode="auto">
              <a:xfrm>
                <a:off x="54" y="2688"/>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43" name="Rectangle 19"/>
              <p:cNvSpPr>
                <a:spLocks noChangeArrowheads="1"/>
              </p:cNvSpPr>
              <p:nvPr/>
            </p:nvSpPr>
            <p:spPr bwMode="auto">
              <a:xfrm>
                <a:off x="54" y="2832"/>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44" name="Rectangle 20"/>
              <p:cNvSpPr>
                <a:spLocks noChangeArrowheads="1"/>
              </p:cNvSpPr>
              <p:nvPr/>
            </p:nvSpPr>
            <p:spPr bwMode="auto">
              <a:xfrm>
                <a:off x="54" y="2976"/>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45" name="Rectangle 21"/>
              <p:cNvSpPr>
                <a:spLocks noChangeArrowheads="1"/>
              </p:cNvSpPr>
              <p:nvPr/>
            </p:nvSpPr>
            <p:spPr bwMode="auto">
              <a:xfrm>
                <a:off x="54" y="3120"/>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46" name="Rectangle 22"/>
              <p:cNvSpPr>
                <a:spLocks noChangeArrowheads="1"/>
              </p:cNvSpPr>
              <p:nvPr/>
            </p:nvSpPr>
            <p:spPr bwMode="auto">
              <a:xfrm>
                <a:off x="54" y="3264"/>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47" name="Rectangle 23"/>
              <p:cNvSpPr>
                <a:spLocks noChangeArrowheads="1"/>
              </p:cNvSpPr>
              <p:nvPr/>
            </p:nvSpPr>
            <p:spPr bwMode="auto">
              <a:xfrm>
                <a:off x="54" y="3408"/>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48" name="Rectangle 24"/>
              <p:cNvSpPr>
                <a:spLocks noChangeArrowheads="1"/>
              </p:cNvSpPr>
              <p:nvPr/>
            </p:nvSpPr>
            <p:spPr bwMode="auto">
              <a:xfrm>
                <a:off x="54" y="3552"/>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49" name="Rectangle 25"/>
              <p:cNvSpPr>
                <a:spLocks noChangeArrowheads="1"/>
              </p:cNvSpPr>
              <p:nvPr/>
            </p:nvSpPr>
            <p:spPr bwMode="auto">
              <a:xfrm>
                <a:off x="54" y="3696"/>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50" name="Rectangle 26"/>
              <p:cNvSpPr>
                <a:spLocks noChangeArrowheads="1"/>
              </p:cNvSpPr>
              <p:nvPr/>
            </p:nvSpPr>
            <p:spPr bwMode="auto">
              <a:xfrm>
                <a:off x="54" y="3840"/>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51" name="Rectangle 27"/>
              <p:cNvSpPr>
                <a:spLocks noChangeArrowheads="1"/>
              </p:cNvSpPr>
              <p:nvPr/>
            </p:nvSpPr>
            <p:spPr bwMode="auto">
              <a:xfrm>
                <a:off x="54" y="3984"/>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52" name="Rectangle 28"/>
              <p:cNvSpPr>
                <a:spLocks noChangeArrowheads="1"/>
              </p:cNvSpPr>
              <p:nvPr/>
            </p:nvSpPr>
            <p:spPr bwMode="auto">
              <a:xfrm>
                <a:off x="54" y="4128"/>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53" name="Rectangle 29"/>
              <p:cNvSpPr>
                <a:spLocks noChangeArrowheads="1"/>
              </p:cNvSpPr>
              <p:nvPr/>
            </p:nvSpPr>
            <p:spPr bwMode="auto">
              <a:xfrm>
                <a:off x="54" y="102"/>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54" name="Rectangle 30"/>
              <p:cNvSpPr>
                <a:spLocks noChangeArrowheads="1"/>
              </p:cNvSpPr>
              <p:nvPr/>
            </p:nvSpPr>
            <p:spPr bwMode="auto">
              <a:xfrm>
                <a:off x="54" y="246"/>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55" name="Rectangle 31"/>
              <p:cNvSpPr>
                <a:spLocks noChangeArrowheads="1"/>
              </p:cNvSpPr>
              <p:nvPr/>
            </p:nvSpPr>
            <p:spPr bwMode="auto">
              <a:xfrm>
                <a:off x="54" y="390"/>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56" name="Rectangle 32"/>
              <p:cNvSpPr>
                <a:spLocks noChangeArrowheads="1"/>
              </p:cNvSpPr>
              <p:nvPr/>
            </p:nvSpPr>
            <p:spPr bwMode="auto">
              <a:xfrm>
                <a:off x="54" y="534"/>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57" name="Rectangle 33"/>
              <p:cNvSpPr>
                <a:spLocks noChangeArrowheads="1"/>
              </p:cNvSpPr>
              <p:nvPr/>
            </p:nvSpPr>
            <p:spPr bwMode="auto">
              <a:xfrm>
                <a:off x="54" y="678"/>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58" name="Rectangle 34"/>
              <p:cNvSpPr>
                <a:spLocks noChangeArrowheads="1"/>
              </p:cNvSpPr>
              <p:nvPr/>
            </p:nvSpPr>
            <p:spPr bwMode="auto">
              <a:xfrm>
                <a:off x="54" y="822"/>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sp>
            <p:nvSpPr>
              <p:cNvPr id="1059" name="Rectangle 35"/>
              <p:cNvSpPr>
                <a:spLocks noChangeArrowheads="1"/>
              </p:cNvSpPr>
              <p:nvPr/>
            </p:nvSpPr>
            <p:spPr bwMode="auto">
              <a:xfrm>
                <a:off x="54" y="966"/>
                <a:ext cx="108" cy="96"/>
              </a:xfrm>
              <a:prstGeom prst="rect">
                <a:avLst/>
              </a:prstGeom>
              <a:solidFill>
                <a:schemeClr val="bg1"/>
              </a:solidFill>
              <a:ln w="12700">
                <a:noFill/>
                <a:miter lim="800000"/>
                <a:headEnd/>
                <a:tailEnd/>
              </a:ln>
            </p:spPr>
            <p:txBody>
              <a:bodyPr wrap="none" anchor="ctr">
                <a:prstTxWarp prst="textNoShape">
                  <a:avLst/>
                </a:prstTxWarp>
              </a:bodyPr>
              <a:lstStyle/>
              <a:p>
                <a:pPr eaLnBrk="0" hangingPunct="0">
                  <a:defRPr/>
                </a:pPr>
                <a:endParaRPr lang="ja-JP" altLang="en-US">
                  <a:solidFill>
                    <a:srgbClr val="FFFFFF"/>
                  </a:solidFill>
                </a:endParaRPr>
              </a:p>
            </p:txBody>
          </p:sp>
        </p:grpSp>
      </p:grpSp>
    </p:spTree>
  </p:cSld>
  <p:clrMap bg1="dk2" tx1="lt1" bg2="dk1" tx2="lt2" accent1="accent1" accent2="accent2" accent3="accent3" accent4="accent4" accent5="accent5" accent6="accent6" hlink="hlink" folHlink="folHlink"/>
  <p:sldLayoutIdLst>
    <p:sldLayoutId id="2147485408" r:id="rId1"/>
    <p:sldLayoutId id="2147485413" r:id="rId2"/>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Osaka" charset="-128"/>
          <a:ea typeface="Osaka" charset="-128"/>
          <a:cs typeface="Osaka" charset="-128"/>
        </a:defRPr>
      </a:lvl2pPr>
      <a:lvl3pPr algn="l" rtl="0" eaLnBrk="0" fontAlgn="base" hangingPunct="0">
        <a:spcBef>
          <a:spcPct val="0"/>
        </a:spcBef>
        <a:spcAft>
          <a:spcPct val="0"/>
        </a:spcAft>
        <a:defRPr kumimoji="1" sz="4400">
          <a:solidFill>
            <a:schemeClr val="tx2"/>
          </a:solidFill>
          <a:latin typeface="Osaka" charset="-128"/>
          <a:ea typeface="Osaka" charset="-128"/>
          <a:cs typeface="Osaka" charset="-128"/>
        </a:defRPr>
      </a:lvl3pPr>
      <a:lvl4pPr algn="l" rtl="0" eaLnBrk="0" fontAlgn="base" hangingPunct="0">
        <a:spcBef>
          <a:spcPct val="0"/>
        </a:spcBef>
        <a:spcAft>
          <a:spcPct val="0"/>
        </a:spcAft>
        <a:defRPr kumimoji="1" sz="4400">
          <a:solidFill>
            <a:schemeClr val="tx2"/>
          </a:solidFill>
          <a:latin typeface="Osaka" charset="-128"/>
          <a:ea typeface="Osaka" charset="-128"/>
          <a:cs typeface="Osaka" charset="-128"/>
        </a:defRPr>
      </a:lvl4pPr>
      <a:lvl5pPr algn="l" rtl="0" eaLnBrk="0" fontAlgn="base" hangingPunct="0">
        <a:spcBef>
          <a:spcPct val="0"/>
        </a:spcBef>
        <a:spcAft>
          <a:spcPct val="0"/>
        </a:spcAft>
        <a:defRPr kumimoji="1" sz="4400">
          <a:solidFill>
            <a:schemeClr val="tx2"/>
          </a:solidFill>
          <a:latin typeface="Osaka" charset="-128"/>
          <a:ea typeface="Osaka" charset="-128"/>
          <a:cs typeface="Osaka" charset="-128"/>
        </a:defRPr>
      </a:lvl5pPr>
      <a:lvl6pPr marL="457200" algn="l" rtl="0" fontAlgn="base" hangingPunct="0">
        <a:spcBef>
          <a:spcPct val="0"/>
        </a:spcBef>
        <a:spcAft>
          <a:spcPct val="0"/>
        </a:spcAft>
        <a:defRPr kumimoji="1" sz="4400">
          <a:solidFill>
            <a:schemeClr val="tx2"/>
          </a:solidFill>
          <a:latin typeface="Osaka" charset="-128"/>
          <a:ea typeface="Osaka" charset="-128"/>
          <a:cs typeface="Osaka" charset="-128"/>
        </a:defRPr>
      </a:lvl6pPr>
      <a:lvl7pPr marL="914400" algn="l" rtl="0" fontAlgn="base" hangingPunct="0">
        <a:spcBef>
          <a:spcPct val="0"/>
        </a:spcBef>
        <a:spcAft>
          <a:spcPct val="0"/>
        </a:spcAft>
        <a:defRPr kumimoji="1" sz="4400">
          <a:solidFill>
            <a:schemeClr val="tx2"/>
          </a:solidFill>
          <a:latin typeface="Osaka" charset="-128"/>
          <a:ea typeface="Osaka" charset="-128"/>
          <a:cs typeface="Osaka" charset="-128"/>
        </a:defRPr>
      </a:lvl7pPr>
      <a:lvl8pPr marL="1371600" algn="l" rtl="0" fontAlgn="base" hangingPunct="0">
        <a:spcBef>
          <a:spcPct val="0"/>
        </a:spcBef>
        <a:spcAft>
          <a:spcPct val="0"/>
        </a:spcAft>
        <a:defRPr kumimoji="1" sz="4400">
          <a:solidFill>
            <a:schemeClr val="tx2"/>
          </a:solidFill>
          <a:latin typeface="Osaka" charset="-128"/>
          <a:ea typeface="Osaka" charset="-128"/>
          <a:cs typeface="Osaka" charset="-128"/>
        </a:defRPr>
      </a:lvl8pPr>
      <a:lvl9pPr marL="1828800" algn="l" rtl="0" fontAlgn="base" hangingPunct="0">
        <a:spcBef>
          <a:spcPct val="0"/>
        </a:spcBef>
        <a:spcAft>
          <a:spcPct val="0"/>
        </a:spcAft>
        <a:defRPr kumimoji="1" sz="4400">
          <a:solidFill>
            <a:schemeClr val="tx2"/>
          </a:solidFill>
          <a:latin typeface="Osaka" charset="-128"/>
          <a:ea typeface="Osaka" charset="-128"/>
          <a:cs typeface="Osaka" charset="-128"/>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75000"/>
        <a:buFont typeface="Monotype Sorts" charset="2"/>
        <a:buChar char=""/>
        <a:defRPr kumimoji="1"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65000"/>
        <a:buFont typeface="Monotype Sorts" charset="2"/>
        <a:buChar char=""/>
        <a:defRPr kumimoji="1"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1"/>
        </a:buClr>
        <a:buSzPct val="100000"/>
        <a:buFont typeface="Times New Roman" charset="0"/>
        <a:buChar char="•"/>
        <a:defRPr kumimoji="1"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100000"/>
        <a:buFont typeface="Times New Roman" charset="0"/>
        <a:buChar char="–"/>
        <a:defRPr kumimoji="1"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hangingPunct="0">
        <a:spcBef>
          <a:spcPct val="20000"/>
        </a:spcBef>
        <a:spcAft>
          <a:spcPct val="0"/>
        </a:spcAft>
        <a:buClr>
          <a:schemeClr val="tx1"/>
        </a:buClr>
        <a:buSzPct val="100000"/>
        <a:buFont typeface="Times New Roman" charset="0"/>
        <a:buChar char="–"/>
        <a:defRPr kumimoji="1"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hangingPunct="0">
        <a:spcBef>
          <a:spcPct val="20000"/>
        </a:spcBef>
        <a:spcAft>
          <a:spcPct val="0"/>
        </a:spcAft>
        <a:buClr>
          <a:schemeClr val="tx1"/>
        </a:buClr>
        <a:buSzPct val="100000"/>
        <a:buFont typeface="Times New Roman" charset="0"/>
        <a:buChar char="–"/>
        <a:defRPr kumimoji="1"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hangingPunct="0">
        <a:spcBef>
          <a:spcPct val="20000"/>
        </a:spcBef>
        <a:spcAft>
          <a:spcPct val="0"/>
        </a:spcAft>
        <a:buClr>
          <a:schemeClr val="tx1"/>
        </a:buClr>
        <a:buSzPct val="100000"/>
        <a:buFont typeface="Times New Roman" charset="0"/>
        <a:buChar char="–"/>
        <a:defRPr kumimoji="1"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hangingPunct="0">
        <a:spcBef>
          <a:spcPct val="20000"/>
        </a:spcBef>
        <a:spcAft>
          <a:spcPct val="0"/>
        </a:spcAft>
        <a:buClr>
          <a:schemeClr val="tx1"/>
        </a:buClr>
        <a:buSzPct val="100000"/>
        <a:buFont typeface="Times New Roman" charset="0"/>
        <a:buChar char="–"/>
        <a:defRPr kumimoji="1" sz="2000">
          <a:solidFill>
            <a:schemeClr val="tx1"/>
          </a:solidFill>
          <a:effectLst>
            <a:outerShdw blurRad="38100" dist="38100" dir="2700000" algn="tl">
              <a:srgbClr val="000000"/>
            </a:outerShdw>
          </a:effectLst>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8435"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2 レベル</a:t>
            </a:r>
          </a:p>
          <a:p>
            <a:pPr lvl="2"/>
            <a:r>
              <a:rPr lang="ja-JP" altLang="en-US"/>
              <a:t>第 3 レベル</a:t>
            </a:r>
          </a:p>
          <a:p>
            <a:pPr lvl="3"/>
            <a:r>
              <a:rPr lang="ja-JP" altLang="en-US"/>
              <a:t>第 4 レベル</a:t>
            </a:r>
          </a:p>
          <a:p>
            <a:pPr lvl="4"/>
            <a:r>
              <a:rPr lang="ja-JP" altLang="en-US"/>
              <a:t>第 5 レベル</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kumimoji="0" sz="1400">
                <a:latin typeface="Osaka" charset="-128"/>
                <a:ea typeface="Osaka" charset="-128"/>
                <a:cs typeface="Osaka" charset="-128"/>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kumimoji="0" sz="1400">
                <a:latin typeface="Osaka" charset="-128"/>
                <a:ea typeface="Osaka" charset="-128"/>
                <a:cs typeface="Osaka" charset="-128"/>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kumimoji="0" sz="1400">
                <a:latin typeface="Osaka" charset="-128"/>
                <a:ea typeface="Osaka" charset="-128"/>
                <a:cs typeface="Osaka" charset="-128"/>
              </a:defRPr>
            </a:lvl1pPr>
          </a:lstStyle>
          <a:p>
            <a:pPr>
              <a:defRPr/>
            </a:pPr>
            <a:fld id="{14FF7715-FE9F-AA4A-A424-97DE9A75C777}" type="slidenum">
              <a:rPr lang="ja-JP" altLang="en-US">
                <a:solidFill>
                  <a:srgbClr val="000000"/>
                </a:solidFill>
              </a:rPr>
              <a:pPr>
                <a:defRPr/>
              </a:pPr>
              <a:t>‹#›</a:t>
            </a:fld>
            <a:endParaRPr lang="en-US" altLang="ja-JP">
              <a:solidFill>
                <a:srgbClr val="000000"/>
              </a:solidFill>
            </a:endParaRPr>
          </a:p>
        </p:txBody>
      </p:sp>
    </p:spTree>
  </p:cSld>
  <p:clrMap bg1="lt1" tx1="dk1" bg2="lt2" tx2="dk2" accent1="accent1" accent2="accent2" accent3="accent3" accent4="accent4" accent5="accent5" accent6="accent6" hlink="hlink" folHlink="folHlink"/>
  <p:sldLayoutIdLst>
    <p:sldLayoutId id="2147485410" r:id="rId1"/>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pitchFamily="-112" charset="-128"/>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cs typeface="ＭＳ Ｐゴシック" pitchFamily="-112"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pitchFamily="-112"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23554" name="Picture 28" descr="Header_Blue"/>
          <p:cNvPicPr>
            <a:picLocks noChangeAspect="1" noChangeArrowheads="1"/>
          </p:cNvPicPr>
          <p:nvPr userDrawn="1"/>
        </p:nvPicPr>
        <p:blipFill>
          <a:blip r:embed="rId3"/>
          <a:srcRect/>
          <a:stretch>
            <a:fillRect/>
          </a:stretch>
        </p:blipFill>
        <p:spPr bwMode="auto">
          <a:xfrm>
            <a:off x="0" y="0"/>
            <a:ext cx="10287000" cy="1676400"/>
          </a:xfrm>
          <a:prstGeom prst="rect">
            <a:avLst/>
          </a:prstGeom>
          <a:noFill/>
          <a:ln w="9525">
            <a:noFill/>
            <a:miter lim="800000"/>
            <a:headEnd/>
            <a:tailEnd/>
          </a:ln>
        </p:spPr>
      </p:pic>
      <p:sp>
        <p:nvSpPr>
          <p:cNvPr id="23555" name="Rectangle 2"/>
          <p:cNvSpPr>
            <a:spLocks noGrp="1" noChangeArrowheads="1"/>
          </p:cNvSpPr>
          <p:nvPr>
            <p:ph type="title"/>
          </p:nvPr>
        </p:nvSpPr>
        <p:spPr bwMode="auto">
          <a:xfrm>
            <a:off x="1579568" y="115898"/>
            <a:ext cx="8262937" cy="9048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23556" name="Rectangle 3"/>
          <p:cNvSpPr>
            <a:spLocks noGrp="1" noChangeArrowheads="1"/>
          </p:cNvSpPr>
          <p:nvPr>
            <p:ph type="body" idx="1"/>
          </p:nvPr>
        </p:nvSpPr>
        <p:spPr bwMode="auto">
          <a:xfrm>
            <a:off x="1012825" y="1268414"/>
            <a:ext cx="8829675" cy="46815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76804" name="Rectangle 4"/>
          <p:cNvSpPr>
            <a:spLocks noGrp="1" noChangeArrowheads="1"/>
          </p:cNvSpPr>
          <p:nvPr>
            <p:ph type="sldNum" sz="quarter" idx="4"/>
          </p:nvPr>
        </p:nvSpPr>
        <p:spPr bwMode="auto">
          <a:xfrm>
            <a:off x="150813" y="6265863"/>
            <a:ext cx="457200" cy="4762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a:latin typeface="Arial" charset="0"/>
                <a:ea typeface="ＭＳ Ｐゴシック" charset="-128"/>
                <a:cs typeface="ＭＳ Ｐゴシック" charset="-128"/>
              </a:defRPr>
            </a:lvl1pPr>
          </a:lstStyle>
          <a:p>
            <a:pPr>
              <a:defRPr/>
            </a:pPr>
            <a:fld id="{AE68F61A-053A-3341-8D58-A013A79E57CA}" type="slidenum">
              <a:rPr lang="en-US" altLang="ja-JP">
                <a:solidFill>
                  <a:srgbClr val="000000"/>
                </a:solidFill>
              </a:rPr>
              <a:pPr>
                <a:defRPr/>
              </a:pPr>
              <a:t>‹#›</a:t>
            </a:fld>
            <a:endParaRPr lang="en-US" altLang="ja-JP">
              <a:solidFill>
                <a:srgbClr val="000000"/>
              </a:solidFill>
            </a:endParaRPr>
          </a:p>
        </p:txBody>
      </p:sp>
    </p:spTree>
  </p:cSld>
  <p:clrMap bg1="lt1" tx1="dk1" bg2="lt2" tx2="dk2" accent1="accent1" accent2="accent2" accent3="accent3" accent4="accent4" accent5="accent5" accent6="accent6" hlink="hlink" folHlink="folHlink"/>
  <p:sldLayoutIdLst>
    <p:sldLayoutId id="2147485412" r:id="rId1"/>
  </p:sldLayoutIdLst>
  <p:hf hdr="0" ftr="0" dt="0"/>
  <p:txStyles>
    <p:titleStyle>
      <a:lvl1pPr algn="l" rtl="0" fontAlgn="base">
        <a:lnSpc>
          <a:spcPct val="90000"/>
        </a:lnSpc>
        <a:spcBef>
          <a:spcPct val="0"/>
        </a:spcBef>
        <a:spcAft>
          <a:spcPct val="0"/>
        </a:spcAft>
        <a:defRPr kumimoji="1" sz="2600" b="1">
          <a:solidFill>
            <a:schemeClr val="bg1"/>
          </a:solidFill>
          <a:latin typeface="+mj-lt"/>
          <a:ea typeface="+mj-ea"/>
          <a:cs typeface="+mj-cs"/>
        </a:defRPr>
      </a:lvl1pPr>
      <a:lvl2pPr algn="l" rtl="0" fontAlgn="base">
        <a:lnSpc>
          <a:spcPct val="90000"/>
        </a:lnSpc>
        <a:spcBef>
          <a:spcPct val="0"/>
        </a:spcBef>
        <a:spcAft>
          <a:spcPct val="0"/>
        </a:spcAft>
        <a:defRPr kumimoji="1" sz="2600" b="1">
          <a:solidFill>
            <a:schemeClr val="bg1"/>
          </a:solidFill>
          <a:latin typeface="HGPｺﾞｼｯｸE" pitchFamily="50" charset="-128"/>
          <a:ea typeface="HGPｺﾞｼｯｸE" pitchFamily="50" charset="-128"/>
          <a:cs typeface="HGPｺﾞｼｯｸE" pitchFamily="50" charset="-128"/>
        </a:defRPr>
      </a:lvl2pPr>
      <a:lvl3pPr algn="l" rtl="0" fontAlgn="base">
        <a:lnSpc>
          <a:spcPct val="90000"/>
        </a:lnSpc>
        <a:spcBef>
          <a:spcPct val="0"/>
        </a:spcBef>
        <a:spcAft>
          <a:spcPct val="0"/>
        </a:spcAft>
        <a:defRPr kumimoji="1" sz="2600" b="1">
          <a:solidFill>
            <a:schemeClr val="bg1"/>
          </a:solidFill>
          <a:latin typeface="HGPｺﾞｼｯｸE" pitchFamily="50" charset="-128"/>
          <a:ea typeface="HGPｺﾞｼｯｸE" pitchFamily="50" charset="-128"/>
          <a:cs typeface="HGPｺﾞｼｯｸE" pitchFamily="50" charset="-128"/>
        </a:defRPr>
      </a:lvl3pPr>
      <a:lvl4pPr algn="l" rtl="0" fontAlgn="base">
        <a:lnSpc>
          <a:spcPct val="90000"/>
        </a:lnSpc>
        <a:spcBef>
          <a:spcPct val="0"/>
        </a:spcBef>
        <a:spcAft>
          <a:spcPct val="0"/>
        </a:spcAft>
        <a:defRPr kumimoji="1" sz="2600" b="1">
          <a:solidFill>
            <a:schemeClr val="bg1"/>
          </a:solidFill>
          <a:latin typeface="HGPｺﾞｼｯｸE" pitchFamily="50" charset="-128"/>
          <a:ea typeface="HGPｺﾞｼｯｸE" pitchFamily="50" charset="-128"/>
          <a:cs typeface="HGPｺﾞｼｯｸE" pitchFamily="50" charset="-128"/>
        </a:defRPr>
      </a:lvl4pPr>
      <a:lvl5pPr algn="l" rtl="0" fontAlgn="base">
        <a:lnSpc>
          <a:spcPct val="90000"/>
        </a:lnSpc>
        <a:spcBef>
          <a:spcPct val="0"/>
        </a:spcBef>
        <a:spcAft>
          <a:spcPct val="0"/>
        </a:spcAft>
        <a:defRPr kumimoji="1" sz="2600" b="1">
          <a:solidFill>
            <a:schemeClr val="bg1"/>
          </a:solidFill>
          <a:latin typeface="HGPｺﾞｼｯｸE" pitchFamily="50" charset="-128"/>
          <a:ea typeface="HGPｺﾞｼｯｸE" pitchFamily="50" charset="-128"/>
          <a:cs typeface="HGPｺﾞｼｯｸE" pitchFamily="50" charset="-128"/>
        </a:defRPr>
      </a:lvl5pPr>
      <a:lvl6pPr marL="457200" algn="l" rtl="0" fontAlgn="base">
        <a:lnSpc>
          <a:spcPct val="90000"/>
        </a:lnSpc>
        <a:spcBef>
          <a:spcPct val="0"/>
        </a:spcBef>
        <a:spcAft>
          <a:spcPct val="0"/>
        </a:spcAft>
        <a:defRPr kumimoji="1" sz="2600" b="1">
          <a:solidFill>
            <a:schemeClr val="bg1"/>
          </a:solidFill>
          <a:latin typeface="HGPｺﾞｼｯｸE" pitchFamily="50" charset="-128"/>
          <a:ea typeface="HGPｺﾞｼｯｸE" pitchFamily="50" charset="-128"/>
          <a:cs typeface="HGPｺﾞｼｯｸE" pitchFamily="50" charset="-128"/>
        </a:defRPr>
      </a:lvl6pPr>
      <a:lvl7pPr marL="914400" algn="l" rtl="0" fontAlgn="base">
        <a:lnSpc>
          <a:spcPct val="90000"/>
        </a:lnSpc>
        <a:spcBef>
          <a:spcPct val="0"/>
        </a:spcBef>
        <a:spcAft>
          <a:spcPct val="0"/>
        </a:spcAft>
        <a:defRPr kumimoji="1" sz="2600" b="1">
          <a:solidFill>
            <a:schemeClr val="bg1"/>
          </a:solidFill>
          <a:latin typeface="HGPｺﾞｼｯｸE" pitchFamily="50" charset="-128"/>
          <a:ea typeface="HGPｺﾞｼｯｸE" pitchFamily="50" charset="-128"/>
          <a:cs typeface="HGPｺﾞｼｯｸE" pitchFamily="50" charset="-128"/>
        </a:defRPr>
      </a:lvl7pPr>
      <a:lvl8pPr marL="1371600" algn="l" rtl="0" fontAlgn="base">
        <a:lnSpc>
          <a:spcPct val="90000"/>
        </a:lnSpc>
        <a:spcBef>
          <a:spcPct val="0"/>
        </a:spcBef>
        <a:spcAft>
          <a:spcPct val="0"/>
        </a:spcAft>
        <a:defRPr kumimoji="1" sz="2600" b="1">
          <a:solidFill>
            <a:schemeClr val="bg1"/>
          </a:solidFill>
          <a:latin typeface="HGPｺﾞｼｯｸE" pitchFamily="50" charset="-128"/>
          <a:ea typeface="HGPｺﾞｼｯｸE" pitchFamily="50" charset="-128"/>
          <a:cs typeface="HGPｺﾞｼｯｸE" pitchFamily="50" charset="-128"/>
        </a:defRPr>
      </a:lvl8pPr>
      <a:lvl9pPr marL="1828800" algn="l" rtl="0" fontAlgn="base">
        <a:lnSpc>
          <a:spcPct val="90000"/>
        </a:lnSpc>
        <a:spcBef>
          <a:spcPct val="0"/>
        </a:spcBef>
        <a:spcAft>
          <a:spcPct val="0"/>
        </a:spcAft>
        <a:defRPr kumimoji="1" sz="2600" b="1">
          <a:solidFill>
            <a:schemeClr val="bg1"/>
          </a:solidFill>
          <a:latin typeface="HGPｺﾞｼｯｸE" pitchFamily="50" charset="-128"/>
          <a:ea typeface="HGPｺﾞｼｯｸE" pitchFamily="50" charset="-128"/>
          <a:cs typeface="HGPｺﾞｼｯｸE" pitchFamily="50" charset="-128"/>
        </a:defRPr>
      </a:lvl9pPr>
    </p:titleStyle>
    <p:bodyStyle>
      <a:lvl1pPr marL="179388" indent="-179388" algn="l" rtl="0" fontAlgn="base">
        <a:spcBef>
          <a:spcPct val="0"/>
        </a:spcBef>
        <a:spcAft>
          <a:spcPct val="0"/>
        </a:spcAft>
        <a:defRPr kumimoji="1" sz="2000">
          <a:solidFill>
            <a:srgbClr val="777777"/>
          </a:solidFill>
          <a:latin typeface="+mn-lt"/>
          <a:ea typeface="+mn-ea"/>
          <a:cs typeface="+mn-cs"/>
        </a:defRPr>
      </a:lvl1pPr>
      <a:lvl2pPr marL="825500" indent="-285750" algn="l" rtl="0" fontAlgn="base">
        <a:spcBef>
          <a:spcPct val="0"/>
        </a:spcBef>
        <a:spcAft>
          <a:spcPct val="0"/>
        </a:spcAft>
        <a:defRPr kumimoji="1" sz="2000">
          <a:solidFill>
            <a:srgbClr val="777777"/>
          </a:solidFill>
          <a:latin typeface="+mn-lt"/>
          <a:ea typeface="+mn-ea"/>
          <a:cs typeface="+mn-cs"/>
        </a:defRPr>
      </a:lvl2pPr>
      <a:lvl3pPr marL="1233488" indent="-228600" algn="l" rtl="0" fontAlgn="base">
        <a:spcBef>
          <a:spcPct val="0"/>
        </a:spcBef>
        <a:spcAft>
          <a:spcPct val="0"/>
        </a:spcAft>
        <a:defRPr kumimoji="1" sz="2000">
          <a:solidFill>
            <a:srgbClr val="777777"/>
          </a:solidFill>
          <a:latin typeface="+mn-lt"/>
          <a:ea typeface="+mn-ea"/>
          <a:cs typeface="+mn-cs"/>
        </a:defRPr>
      </a:lvl3pPr>
      <a:lvl4pPr marL="1641475" indent="-228600" algn="l" rtl="0" fontAlgn="base">
        <a:spcBef>
          <a:spcPct val="0"/>
        </a:spcBef>
        <a:spcAft>
          <a:spcPct val="0"/>
        </a:spcAft>
        <a:defRPr kumimoji="1" sz="2000">
          <a:solidFill>
            <a:srgbClr val="777777"/>
          </a:solidFill>
          <a:latin typeface="+mn-lt"/>
          <a:ea typeface="+mn-ea"/>
          <a:cs typeface="+mn-cs"/>
        </a:defRPr>
      </a:lvl4pPr>
      <a:lvl5pPr marL="2057400" indent="-228600" algn="l" rtl="0" fontAlgn="base">
        <a:spcBef>
          <a:spcPct val="0"/>
        </a:spcBef>
        <a:spcAft>
          <a:spcPct val="0"/>
        </a:spcAft>
        <a:defRPr kumimoji="1" sz="2000">
          <a:solidFill>
            <a:srgbClr val="777777"/>
          </a:solidFill>
          <a:latin typeface="+mn-lt"/>
          <a:ea typeface="+mn-ea"/>
          <a:cs typeface="+mn-cs"/>
        </a:defRPr>
      </a:lvl5pPr>
      <a:lvl6pPr marL="2514600" indent="-228600" algn="l" rtl="0" fontAlgn="base">
        <a:spcBef>
          <a:spcPct val="0"/>
        </a:spcBef>
        <a:spcAft>
          <a:spcPct val="0"/>
        </a:spcAft>
        <a:defRPr kumimoji="1" sz="2000">
          <a:solidFill>
            <a:srgbClr val="777777"/>
          </a:solidFill>
          <a:latin typeface="+mn-lt"/>
          <a:ea typeface="+mn-ea"/>
          <a:cs typeface="+mn-cs"/>
        </a:defRPr>
      </a:lvl6pPr>
      <a:lvl7pPr marL="2971800" indent="-228600" algn="l" rtl="0" fontAlgn="base">
        <a:spcBef>
          <a:spcPct val="0"/>
        </a:spcBef>
        <a:spcAft>
          <a:spcPct val="0"/>
        </a:spcAft>
        <a:defRPr kumimoji="1" sz="2000">
          <a:solidFill>
            <a:srgbClr val="777777"/>
          </a:solidFill>
          <a:latin typeface="+mn-lt"/>
          <a:ea typeface="+mn-ea"/>
          <a:cs typeface="+mn-cs"/>
        </a:defRPr>
      </a:lvl7pPr>
      <a:lvl8pPr marL="3429000" indent="-228600" algn="l" rtl="0" fontAlgn="base">
        <a:spcBef>
          <a:spcPct val="0"/>
        </a:spcBef>
        <a:spcAft>
          <a:spcPct val="0"/>
        </a:spcAft>
        <a:defRPr kumimoji="1" sz="2000">
          <a:solidFill>
            <a:srgbClr val="777777"/>
          </a:solidFill>
          <a:latin typeface="+mn-lt"/>
          <a:ea typeface="+mn-ea"/>
          <a:cs typeface="+mn-cs"/>
        </a:defRPr>
      </a:lvl8pPr>
      <a:lvl9pPr marL="3886200" indent="-228600" algn="l" rtl="0" fontAlgn="base">
        <a:spcBef>
          <a:spcPct val="0"/>
        </a:spcBef>
        <a:spcAft>
          <a:spcPct val="0"/>
        </a:spcAft>
        <a:defRPr kumimoji="1" sz="2000">
          <a:solidFill>
            <a:srgbClr val="777777"/>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alpha val="0"/>
          </a:srgbClr>
        </a:solid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514350" y="1600201"/>
            <a:ext cx="92583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514350" y="6356351"/>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FE9875F-EE2A-4FB6-890A-C29D6EBEAC35}" type="datetimeFigureOut">
              <a:rPr lang="ja-JP" altLang="en-US" smtClean="0">
                <a:solidFill>
                  <a:srgbClr val="E5B9B7">
                    <a:tint val="75000"/>
                  </a:srgbClr>
                </a:solidFill>
                <a:latin typeface="Calibri"/>
                <a:ea typeface="ＭＳ Ｐゴシック"/>
                <a:cs typeface="+mn-cs"/>
              </a:rPr>
              <a:pPr fontAlgn="auto">
                <a:spcBef>
                  <a:spcPts val="0"/>
                </a:spcBef>
                <a:spcAft>
                  <a:spcPts val="0"/>
                </a:spcAft>
              </a:pPr>
              <a:t>14.6.5</a:t>
            </a:fld>
            <a:endParaRPr lang="ja-JP" altLang="en-US">
              <a:solidFill>
                <a:srgbClr val="E5B9B7">
                  <a:tint val="75000"/>
                </a:srgbClr>
              </a:solidFill>
              <a:latin typeface="Calibri"/>
              <a:ea typeface="ＭＳ Ｐゴシック"/>
              <a:cs typeface="+mn-cs"/>
            </a:endParaRPr>
          </a:p>
        </p:txBody>
      </p:sp>
      <p:sp>
        <p:nvSpPr>
          <p:cNvPr id="5" name="フッター プレースホルダ 4"/>
          <p:cNvSpPr>
            <a:spLocks noGrp="1"/>
          </p:cNvSpPr>
          <p:nvPr>
            <p:ph type="ftr" sz="quarter" idx="3"/>
          </p:nvPr>
        </p:nvSpPr>
        <p:spPr>
          <a:xfrm>
            <a:off x="3514725" y="6356351"/>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srgbClr val="E5B9B7">
                  <a:tint val="75000"/>
                </a:srgbClr>
              </a:solidFill>
              <a:latin typeface="Calibri"/>
              <a:ea typeface="ＭＳ Ｐゴシック"/>
              <a:cs typeface="+mn-cs"/>
            </a:endParaRPr>
          </a:p>
        </p:txBody>
      </p:sp>
      <p:sp>
        <p:nvSpPr>
          <p:cNvPr id="6" name="スライド番号プレースホルダ 5"/>
          <p:cNvSpPr>
            <a:spLocks noGrp="1"/>
          </p:cNvSpPr>
          <p:nvPr>
            <p:ph type="sldNum" sz="quarter" idx="4"/>
          </p:nvPr>
        </p:nvSpPr>
        <p:spPr>
          <a:xfrm>
            <a:off x="7372350" y="6356351"/>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61F8BE1-429E-4627-BC40-7FFDBD0D344A}" type="slidenum">
              <a:rPr lang="ja-JP" altLang="en-US" smtClean="0">
                <a:solidFill>
                  <a:srgbClr val="E5B9B7">
                    <a:tint val="75000"/>
                  </a:srgbClr>
                </a:solidFill>
                <a:latin typeface="Calibri"/>
                <a:ea typeface="ＭＳ Ｐゴシック"/>
                <a:cs typeface="+mn-cs"/>
              </a:rPr>
              <a:pPr fontAlgn="auto">
                <a:spcBef>
                  <a:spcPts val="0"/>
                </a:spcBef>
                <a:spcAft>
                  <a:spcPts val="0"/>
                </a:spcAft>
              </a:pPr>
              <a:t>‹#›</a:t>
            </a:fld>
            <a:endParaRPr lang="ja-JP" altLang="en-US">
              <a:solidFill>
                <a:srgbClr val="E5B9B7">
                  <a:tint val="75000"/>
                </a:srgbClr>
              </a:solidFill>
              <a:latin typeface="Calibri"/>
              <a:ea typeface="ＭＳ Ｐゴシック"/>
              <a:cs typeface="+mn-cs"/>
            </a:endParaRPr>
          </a:p>
        </p:txBody>
      </p:sp>
    </p:spTree>
  </p:cSld>
  <p:clrMap bg1="lt1" tx1="dk1" bg2="lt2" tx2="dk2" accent1="accent1" accent2="accent2" accent3="accent3" accent4="accent4" accent5="accent5" accent6="accent6" hlink="hlink" folHlink="folHlink"/>
  <p:sldLayoutIdLst>
    <p:sldLayoutId id="2147485415" r:id="rId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Microsoft_Excel_97_-_2004_______1.xls"/><Relationship Id="rId5" Type="http://schemas.openxmlformats.org/officeDocument/2006/relationships/oleObject" Target="../embeddings/Microsoft_Excel_97_-_2004_______2.xls"/><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png"/><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png"/><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4.xml"/><Relationship Id="rId2"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video" Target="file://localhost/Users/yamato/Desktop/01%E3%82%BF%E3%83%8F%E3%82%99%E3%82%B3%E8%AC%9B%E6%BC%94%E4%BD%BF%E7%94%A8%E4%BE%8B/01-%E5%8F%97%E5%8B%95%E5%96%AB%E7%85%99%E3%83%A0%E3%83%BC%E3%83%92%E3%82%99%E3%83%BC/N-CityHall-paper-dumper.MOV" TargetMode="External"/><Relationship Id="rId2"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emf"/><Relationship Id="rId5"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4" Type="http://schemas.microsoft.com/office/2007/relationships/media" Target="file://localhost/Users/yamato/Desktop/01%E3%82%BF%E3%83%8F%E3%82%99%E3%82%B3%E8%AC%9B%E6%BC%94%E4%BD%BF%E7%94%A8%E4%BE%8B/01-%E5%8F%97%E5%8B%95%E5%96%AB%E7%85%99%E3%83%A0%E3%83%BC%E3%83%92%E3%82%99%E3%83%BC/SHS-HQ-Smoking-room-leak.mov" TargetMode="External"/><Relationship Id="rId5" Type="http://schemas.openxmlformats.org/officeDocument/2006/relationships/image" Target="../media/image11.png"/><Relationship Id="rId1" Type="http://schemas.openxmlformats.org/officeDocument/2006/relationships/video" Target="file://localhost/Users/yamato/Desktop/01%E3%82%BF%E3%83%8F%E3%82%99%E3%82%B3%E8%AC%9B%E6%BC%94%E4%BD%BF%E7%94%A8%E4%BE%8B/01-%E5%8F%97%E5%8B%95%E5%96%AB%E7%85%99%E3%83%A0%E3%83%BC%E3%83%92%E3%82%99%E3%83%BC/SHS-HQ-Smoking-room-leak.mov" TargetMode="Externa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microsoft.com/office/2007/relationships/media" Target="file://localhost/Users/yamato/Desktop/01%E3%82%BF%E3%83%8F%E3%82%99%E3%82%B3%E8%AC%9B%E6%BC%94%E4%BD%BF%E7%94%A8%E4%BE%8B/01-%E5%8F%97%E5%8B%95%E5%96%AB%E7%85%99%E3%83%A0%E3%83%BC%E3%83%92%E3%82%99%E3%83%BC/SHS-HQ-Bless.dv" TargetMode="External"/><Relationship Id="rId4" Type="http://schemas.openxmlformats.org/officeDocument/2006/relationships/image" Target="../media/image13.png"/><Relationship Id="rId1" Type="http://schemas.openxmlformats.org/officeDocument/2006/relationships/video" Target="file://localhost/Users/yamato/Desktop/01%E3%82%BF%E3%83%8F%E3%82%99%E3%82%B3%E8%AC%9B%E6%BC%94%E4%BD%BF%E7%94%A8%E4%BE%8B/01-%E5%8F%97%E5%8B%95%E5%96%AB%E7%85%99%E3%83%A0%E3%83%BC%E3%83%92%E3%82%99%E3%83%BC/SHS-HQ-Bless.dv" TargetMode="Externa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705100" y="3733800"/>
            <a:ext cx="6477000" cy="1887183"/>
          </a:xfrm>
          <a:prstGeom prst="rect">
            <a:avLst/>
          </a:prstGeom>
          <a:noFill/>
          <a:ln w="12700">
            <a:noFill/>
            <a:miter lim="800000"/>
            <a:headEnd/>
            <a:tailEnd/>
          </a:ln>
        </p:spPr>
        <p:txBody>
          <a:bodyPr wrap="square" lIns="90487" tIns="44450" rIns="90487" bIns="44450">
            <a:prstTxWarp prst="textNoShape">
              <a:avLst/>
            </a:prstTxWarp>
            <a:spAutoFit/>
          </a:bodyPr>
          <a:lstStyle/>
          <a:p>
            <a:pPr eaLnBrk="0" hangingPunct="0">
              <a:lnSpc>
                <a:spcPct val="80000"/>
              </a:lnSpc>
            </a:pPr>
            <a:r>
              <a:rPr lang="ja-JP" altLang="en-US" sz="4800" dirty="0" smtClean="0">
                <a:solidFill>
                  <a:schemeClr val="tx2"/>
                </a:solidFill>
              </a:rPr>
              <a:t>「</a:t>
            </a:r>
            <a:r>
              <a:rPr lang="ja-JP" altLang="en-US" sz="4800" dirty="0">
                <a:solidFill>
                  <a:schemeClr val="tx2"/>
                </a:solidFill>
              </a:rPr>
              <a:t>社員の健康</a:t>
            </a:r>
            <a:r>
              <a:rPr lang="ja-JP" altLang="en-US" sz="4800" dirty="0" smtClean="0">
                <a:solidFill>
                  <a:schemeClr val="tx2"/>
                </a:solidFill>
              </a:rPr>
              <a:t>は</a:t>
            </a:r>
            <a:endParaRPr lang="en-US" altLang="ja-JP" sz="4800" dirty="0" smtClean="0">
              <a:solidFill>
                <a:schemeClr val="tx2"/>
              </a:solidFill>
            </a:endParaRPr>
          </a:p>
          <a:p>
            <a:pPr eaLnBrk="0" hangingPunct="0">
              <a:lnSpc>
                <a:spcPct val="80000"/>
              </a:lnSpc>
            </a:pPr>
            <a:r>
              <a:rPr lang="ja-JP" altLang="en-US" sz="4800" dirty="0" smtClean="0">
                <a:solidFill>
                  <a:schemeClr val="tx2"/>
                </a:solidFill>
              </a:rPr>
              <a:t>　　会社</a:t>
            </a:r>
            <a:r>
              <a:rPr lang="ja-JP" altLang="en-US" sz="4800" dirty="0">
                <a:solidFill>
                  <a:schemeClr val="tx2"/>
                </a:solidFill>
              </a:rPr>
              <a:t>の資産</a:t>
            </a:r>
            <a:r>
              <a:rPr lang="ja-JP" altLang="en-US" sz="4800" dirty="0" smtClean="0">
                <a:solidFill>
                  <a:schemeClr val="tx2"/>
                </a:solidFill>
              </a:rPr>
              <a:t>」</a:t>
            </a:r>
            <a:endParaRPr lang="en-US" altLang="ja-JP" sz="4800" dirty="0" smtClean="0">
              <a:solidFill>
                <a:schemeClr val="tx2"/>
              </a:solidFill>
            </a:endParaRPr>
          </a:p>
          <a:p>
            <a:pPr eaLnBrk="0" hangingPunct="0">
              <a:lnSpc>
                <a:spcPct val="80000"/>
              </a:lnSpc>
            </a:pPr>
            <a:endParaRPr lang="en-US" altLang="ja-JP" sz="4800" dirty="0">
              <a:solidFill>
                <a:schemeClr val="tx2"/>
              </a:solidFill>
            </a:endParaRPr>
          </a:p>
        </p:txBody>
      </p:sp>
      <p:sp>
        <p:nvSpPr>
          <p:cNvPr id="31748" name="AutoShape 4"/>
          <p:cNvSpPr>
            <a:spLocks noChangeArrowheads="1"/>
          </p:cNvSpPr>
          <p:nvPr/>
        </p:nvSpPr>
        <p:spPr bwMode="auto">
          <a:xfrm>
            <a:off x="152401" y="2971800"/>
            <a:ext cx="2095499" cy="3200400"/>
          </a:xfrm>
          <a:prstGeom prst="curvedRightArrow">
            <a:avLst>
              <a:gd name="adj1" fmla="val 14329"/>
              <a:gd name="adj2" fmla="val 31730"/>
              <a:gd name="adj3" fmla="val 27579"/>
            </a:avLst>
          </a:prstGeom>
          <a:solidFill>
            <a:schemeClr val="accent1"/>
          </a:solidFill>
          <a:ln w="12700">
            <a:solidFill>
              <a:schemeClr val="tx1"/>
            </a:solidFill>
            <a:miter lim="800000"/>
            <a:headEnd/>
            <a:tailEnd/>
          </a:ln>
        </p:spPr>
        <p:txBody>
          <a:bodyPr wrap="none" anchor="ctr">
            <a:prstTxWarp prst="textNoShape">
              <a:avLst/>
            </a:prstTxWarp>
          </a:bodyPr>
          <a:lstStyle/>
          <a:p>
            <a:pPr eaLnBrk="0" hangingPunct="0"/>
            <a:endParaRPr lang="ja-JP" altLang="en-US"/>
          </a:p>
        </p:txBody>
      </p:sp>
      <p:sp>
        <p:nvSpPr>
          <p:cNvPr id="31749" name="Rectangle 6"/>
          <p:cNvSpPr>
            <a:spLocks noChangeArrowheads="1"/>
          </p:cNvSpPr>
          <p:nvPr/>
        </p:nvSpPr>
        <p:spPr bwMode="auto">
          <a:xfrm>
            <a:off x="3314700" y="5181604"/>
            <a:ext cx="3004026" cy="766877"/>
          </a:xfrm>
          <a:prstGeom prst="rect">
            <a:avLst/>
          </a:prstGeom>
          <a:solidFill>
            <a:schemeClr val="bg1"/>
          </a:solidFill>
          <a:ln w="19050">
            <a:solidFill>
              <a:schemeClr val="tx1"/>
            </a:solidFill>
            <a:miter lim="800000"/>
            <a:headEnd/>
            <a:tailEnd/>
          </a:ln>
        </p:spPr>
        <p:txBody>
          <a:bodyPr wrap="none" lIns="90487" tIns="44450" rIns="90487" bIns="44450">
            <a:prstTxWarp prst="textNoShape">
              <a:avLst/>
            </a:prstTxWarp>
            <a:spAutoFit/>
          </a:bodyPr>
          <a:lstStyle/>
          <a:p>
            <a:pPr eaLnBrk="0" hangingPunct="0"/>
            <a:r>
              <a:rPr lang="ja-JP" altLang="en-US" sz="4400"/>
              <a:t>喫煙率低下</a:t>
            </a:r>
          </a:p>
        </p:txBody>
      </p:sp>
      <p:sp>
        <p:nvSpPr>
          <p:cNvPr id="31750" name="Rectangle 7"/>
          <p:cNvSpPr>
            <a:spLocks noChangeArrowheads="1"/>
          </p:cNvSpPr>
          <p:nvPr/>
        </p:nvSpPr>
        <p:spPr bwMode="auto">
          <a:xfrm>
            <a:off x="800101" y="2198970"/>
            <a:ext cx="7696199" cy="1382430"/>
          </a:xfrm>
          <a:prstGeom prst="rect">
            <a:avLst/>
          </a:prstGeom>
          <a:solidFill>
            <a:schemeClr val="bg1"/>
          </a:solidFill>
          <a:ln w="19050">
            <a:solidFill>
              <a:schemeClr val="tx1"/>
            </a:solidFill>
            <a:miter lim="800000"/>
            <a:headEnd/>
            <a:tailEnd/>
          </a:ln>
        </p:spPr>
        <p:txBody>
          <a:bodyPr wrap="square" lIns="90487" tIns="44450" rIns="90487" bIns="44450">
            <a:prstTxWarp prst="textNoShape">
              <a:avLst/>
            </a:prstTxWarp>
            <a:spAutoFit/>
          </a:bodyPr>
          <a:lstStyle/>
          <a:p>
            <a:pPr eaLnBrk="0" hangingPunct="0"/>
            <a:r>
              <a:rPr lang="ja-JP" altLang="en-US" sz="2800" dirty="0"/>
              <a:t>受動喫煙対策の強化</a:t>
            </a:r>
            <a:r>
              <a:rPr lang="en-US" altLang="ja-JP" sz="2800" dirty="0"/>
              <a:t/>
            </a:r>
            <a:br>
              <a:rPr lang="en-US" altLang="ja-JP" sz="2800" dirty="0"/>
            </a:br>
            <a:r>
              <a:rPr lang="ja-JP" altLang="en-US" sz="2800" dirty="0"/>
              <a:t>　　＝建物内</a:t>
            </a:r>
            <a:r>
              <a:rPr lang="en-US" altLang="ja-JP" sz="2800" dirty="0"/>
              <a:t>〜</a:t>
            </a:r>
            <a:r>
              <a:rPr lang="ja-JP" altLang="en-US" sz="2800" dirty="0"/>
              <a:t>敷地内禁煙＋勤務中の喫煙禁止</a:t>
            </a:r>
            <a:r>
              <a:rPr lang="en-US" altLang="ja-JP" sz="2800" dirty="0"/>
              <a:t/>
            </a:r>
            <a:br>
              <a:rPr lang="en-US" altLang="ja-JP" sz="2800" dirty="0"/>
            </a:br>
            <a:r>
              <a:rPr lang="ja-JP" altLang="en-US" sz="2800" dirty="0"/>
              <a:t>　　　　　　</a:t>
            </a:r>
            <a:r>
              <a:rPr lang="en-US" altLang="ja-JP" sz="2800" dirty="0"/>
              <a:t>→</a:t>
            </a:r>
            <a:r>
              <a:rPr lang="ja-JP" altLang="en-US" sz="2800" dirty="0"/>
              <a:t>禁煙企図の高まり</a:t>
            </a:r>
            <a:endParaRPr lang="en-US" altLang="ja-JP" sz="2800" dirty="0"/>
          </a:p>
        </p:txBody>
      </p:sp>
      <p:sp>
        <p:nvSpPr>
          <p:cNvPr id="31751" name="テキスト ボックス 7"/>
          <p:cNvSpPr txBox="1">
            <a:spLocks noChangeArrowheads="1"/>
          </p:cNvSpPr>
          <p:nvPr/>
        </p:nvSpPr>
        <p:spPr bwMode="auto">
          <a:xfrm>
            <a:off x="190502" y="3875782"/>
            <a:ext cx="1826141" cy="1077218"/>
          </a:xfrm>
          <a:prstGeom prst="rect">
            <a:avLst/>
          </a:prstGeom>
          <a:solidFill>
            <a:srgbClr val="0000FF"/>
          </a:solidFill>
          <a:ln w="19050">
            <a:solidFill>
              <a:srgbClr val="FFFFFF"/>
            </a:solidFill>
            <a:miter lim="800000"/>
            <a:headEnd/>
            <a:tailEnd/>
          </a:ln>
        </p:spPr>
        <p:txBody>
          <a:bodyPr wrap="none">
            <a:prstTxWarp prst="textNoShape">
              <a:avLst/>
            </a:prstTxWarp>
            <a:spAutoFit/>
          </a:bodyPr>
          <a:lstStyle/>
          <a:p>
            <a:pPr eaLnBrk="0" hangingPunct="0"/>
            <a:r>
              <a:rPr lang="ja-JP" altLang="en-US" sz="3200"/>
              <a:t>禁煙治療</a:t>
            </a:r>
            <a:r>
              <a:rPr lang="en-US" altLang="ja-JP" sz="3200"/>
              <a:t/>
            </a:r>
            <a:br>
              <a:rPr lang="en-US" altLang="ja-JP" sz="3200"/>
            </a:br>
            <a:r>
              <a:rPr lang="ja-JP" altLang="en-US" sz="3200"/>
              <a:t>への誘導</a:t>
            </a:r>
          </a:p>
        </p:txBody>
      </p:sp>
      <p:sp>
        <p:nvSpPr>
          <p:cNvPr id="31752" name="AutoShape 5"/>
          <p:cNvSpPr>
            <a:spLocks noChangeArrowheads="1"/>
          </p:cNvSpPr>
          <p:nvPr/>
        </p:nvSpPr>
        <p:spPr bwMode="auto">
          <a:xfrm rot="-10062469">
            <a:off x="7294511" y="2965094"/>
            <a:ext cx="1714500" cy="3211537"/>
          </a:xfrm>
          <a:prstGeom prst="curvedRightArrow">
            <a:avLst>
              <a:gd name="adj1" fmla="val 13700"/>
              <a:gd name="adj2" fmla="val 48107"/>
              <a:gd name="adj3" fmla="val 27579"/>
            </a:avLst>
          </a:prstGeom>
          <a:solidFill>
            <a:schemeClr val="accent1"/>
          </a:solidFill>
          <a:ln w="12700">
            <a:solidFill>
              <a:schemeClr val="tx1"/>
            </a:solidFill>
            <a:miter lim="800000"/>
            <a:headEnd/>
            <a:tailEnd/>
          </a:ln>
        </p:spPr>
        <p:txBody>
          <a:bodyPr wrap="none" anchor="ctr">
            <a:prstTxWarp prst="textNoShape">
              <a:avLst/>
            </a:prstTxWarp>
          </a:bodyPr>
          <a:lstStyle/>
          <a:p>
            <a:pPr eaLnBrk="0" hangingPunct="0"/>
            <a:endParaRPr lang="ja-JP" altLang="en-US"/>
          </a:p>
        </p:txBody>
      </p:sp>
      <p:sp>
        <p:nvSpPr>
          <p:cNvPr id="31753" name="正方形/長方形 9"/>
          <p:cNvSpPr>
            <a:spLocks noChangeArrowheads="1"/>
          </p:cNvSpPr>
          <p:nvPr/>
        </p:nvSpPr>
        <p:spPr bwMode="auto">
          <a:xfrm>
            <a:off x="7505700" y="4191000"/>
            <a:ext cx="2031325" cy="646331"/>
          </a:xfrm>
          <a:prstGeom prst="rect">
            <a:avLst/>
          </a:prstGeom>
          <a:solidFill>
            <a:srgbClr val="0000FF"/>
          </a:solidFill>
          <a:ln w="19050">
            <a:solidFill>
              <a:srgbClr val="FFFFFF"/>
            </a:solidFill>
            <a:miter lim="800000"/>
            <a:headEnd/>
            <a:tailEnd/>
          </a:ln>
        </p:spPr>
        <p:txBody>
          <a:bodyPr wrap="none">
            <a:prstTxWarp prst="textNoShape">
              <a:avLst/>
            </a:prstTxWarp>
            <a:spAutoFit/>
          </a:bodyPr>
          <a:lstStyle/>
          <a:p>
            <a:pPr eaLnBrk="0" hangingPunct="0"/>
            <a:r>
              <a:rPr lang="ja-JP" altLang="en-US" sz="3600" dirty="0" smtClean="0"/>
              <a:t>疾病予防</a:t>
            </a:r>
            <a:endParaRPr lang="ja-JP" altLang="en-US" sz="3600" dirty="0"/>
          </a:p>
        </p:txBody>
      </p:sp>
      <p:sp>
        <p:nvSpPr>
          <p:cNvPr id="10" name="テキスト ボックス 9"/>
          <p:cNvSpPr txBox="1"/>
          <p:nvPr/>
        </p:nvSpPr>
        <p:spPr>
          <a:xfrm>
            <a:off x="0" y="112693"/>
            <a:ext cx="9867900" cy="1569660"/>
          </a:xfrm>
          <a:prstGeom prst="rect">
            <a:avLst/>
          </a:prstGeom>
          <a:noFill/>
        </p:spPr>
        <p:txBody>
          <a:bodyPr wrap="square" rtlCol="0">
            <a:spAutoFit/>
          </a:bodyPr>
          <a:lstStyle/>
          <a:p>
            <a:r>
              <a:rPr kumimoji="1" lang="ja-JP" altLang="en-US" sz="3200" dirty="0" smtClean="0">
                <a:solidFill>
                  <a:srgbClr val="FFFF00"/>
                </a:solidFill>
              </a:rPr>
              <a:t>　　　</a:t>
            </a:r>
            <a:r>
              <a:rPr kumimoji="1" lang="en-US" altLang="ja-JP" sz="3200" dirty="0" smtClean="0">
                <a:solidFill>
                  <a:srgbClr val="FFFF00"/>
                </a:solidFill>
              </a:rPr>
              <a:t>   </a:t>
            </a:r>
            <a:r>
              <a:rPr kumimoji="1" lang="ja-JP" altLang="en-US" sz="3200" dirty="0" smtClean="0">
                <a:solidFill>
                  <a:srgbClr val="FFFF00"/>
                </a:solidFill>
              </a:rPr>
              <a:t>受動喫煙</a:t>
            </a:r>
            <a:r>
              <a:rPr kumimoji="1" lang="en-US" altLang="ja-JP" sz="3200" dirty="0" smtClean="0">
                <a:solidFill>
                  <a:srgbClr val="FFFF00"/>
                </a:solidFill>
              </a:rPr>
              <a:t>(PM</a:t>
            </a:r>
            <a:r>
              <a:rPr kumimoji="1" lang="en-US" altLang="ja-JP" dirty="0" smtClean="0">
                <a:solidFill>
                  <a:srgbClr val="FFFF00"/>
                </a:solidFill>
              </a:rPr>
              <a:t>2.5</a:t>
            </a:r>
            <a:r>
              <a:rPr kumimoji="1" lang="en-US" altLang="ja-JP" sz="3200" dirty="0" smtClean="0">
                <a:solidFill>
                  <a:srgbClr val="FFFF00"/>
                </a:solidFill>
              </a:rPr>
              <a:t>)</a:t>
            </a:r>
            <a:r>
              <a:rPr kumimoji="1" lang="ja-JP" altLang="en-US" sz="3200" dirty="0" smtClean="0">
                <a:solidFill>
                  <a:srgbClr val="FFFF00"/>
                </a:solidFill>
              </a:rPr>
              <a:t>対策は全面禁煙、健康管理、</a:t>
            </a:r>
            <a:endParaRPr kumimoji="1" lang="en-US" altLang="ja-JP" sz="3200" dirty="0" smtClean="0">
              <a:solidFill>
                <a:srgbClr val="FFFF00"/>
              </a:solidFill>
            </a:endParaRPr>
          </a:p>
          <a:p>
            <a:r>
              <a:rPr lang="en-US" altLang="ja-JP" sz="3200" dirty="0" smtClean="0">
                <a:solidFill>
                  <a:srgbClr val="FFFF00"/>
                </a:solidFill>
              </a:rPr>
              <a:t>  </a:t>
            </a:r>
            <a:r>
              <a:rPr lang="ja-JP" altLang="en-US" sz="3200" dirty="0" smtClean="0">
                <a:solidFill>
                  <a:srgbClr val="FFFF00"/>
                </a:solidFill>
              </a:rPr>
              <a:t>　　　　</a:t>
            </a:r>
            <a:r>
              <a:rPr kumimoji="1" lang="ja-JP" altLang="en-US" sz="3200" dirty="0" smtClean="0">
                <a:solidFill>
                  <a:srgbClr val="FFFF00"/>
                </a:solidFill>
              </a:rPr>
              <a:t>快適職場、</a:t>
            </a:r>
            <a:r>
              <a:rPr lang="ja-JP" altLang="en-US" sz="3200" dirty="0" smtClean="0">
                <a:solidFill>
                  <a:srgbClr val="FFFF00"/>
                </a:solidFill>
              </a:rPr>
              <a:t>経費、経営、労災予防、</a:t>
            </a:r>
            <a:endParaRPr lang="en-US" altLang="ja-JP" sz="3200" dirty="0" smtClean="0">
              <a:solidFill>
                <a:srgbClr val="FFFF00"/>
              </a:solidFill>
            </a:endParaRPr>
          </a:p>
          <a:p>
            <a:r>
              <a:rPr lang="ja-JP" altLang="en-US" sz="3200" dirty="0" smtClean="0">
                <a:solidFill>
                  <a:srgbClr val="FFFF00"/>
                </a:solidFill>
              </a:rPr>
              <a:t>　　　　　　労務管理から見た職域の喫煙対策</a:t>
            </a:r>
            <a:endParaRPr kumimoji="1" lang="ja-JP" altLang="en-US" sz="3600" dirty="0">
              <a:solidFill>
                <a:srgbClr val="FFFF00"/>
              </a:solidFill>
            </a:endParaRPr>
          </a:p>
        </p:txBody>
      </p:sp>
      <p:sp>
        <p:nvSpPr>
          <p:cNvPr id="11" name="テキスト ボックス 10"/>
          <p:cNvSpPr txBox="1"/>
          <p:nvPr/>
        </p:nvSpPr>
        <p:spPr>
          <a:xfrm>
            <a:off x="190504" y="6172200"/>
            <a:ext cx="9687267" cy="584776"/>
          </a:xfrm>
          <a:prstGeom prst="rect">
            <a:avLst/>
          </a:prstGeom>
          <a:solidFill>
            <a:srgbClr val="FF0000"/>
          </a:solidFill>
        </p:spPr>
        <p:txBody>
          <a:bodyPr wrap="none" rtlCol="0">
            <a:spAutoFit/>
          </a:bodyPr>
          <a:lstStyle/>
          <a:p>
            <a:r>
              <a:rPr kumimoji="1" lang="ja-JP" altLang="en-US" sz="3200" dirty="0" smtClean="0"/>
              <a:t>本日のスライドのダウンロードは「受動喫煙対策」で検索</a:t>
            </a:r>
            <a:endParaRPr kumimoji="1" lang="ja-JP" altLang="en-US" sz="32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4300" y="76200"/>
            <a:ext cx="10020300" cy="1219200"/>
          </a:xfrm>
        </p:spPr>
        <p:txBody>
          <a:bodyPr/>
          <a:lstStyle/>
          <a:p>
            <a:pPr>
              <a:defRPr/>
            </a:pPr>
            <a:r>
              <a:rPr lang="ja-JP" altLang="en-US" sz="3200" dirty="0" smtClean="0"/>
              <a:t>喫煙室から漏れの原因</a:t>
            </a:r>
            <a:r>
              <a:rPr lang="en-US" altLang="ja-JP" sz="3200" dirty="0" smtClean="0"/>
              <a:t>③</a:t>
            </a:r>
            <a:br>
              <a:rPr lang="en-US" altLang="ja-JP" sz="3200" dirty="0" smtClean="0"/>
            </a:br>
            <a:r>
              <a:rPr lang="ja-JP" altLang="en-US" sz="3200" dirty="0" smtClean="0">
                <a:solidFill>
                  <a:schemeClr val="tx1"/>
                </a:solidFill>
              </a:rPr>
              <a:t>肺に充満したタバコ煙が禁煙区域で吐出（約３分間）</a:t>
            </a:r>
          </a:p>
        </p:txBody>
      </p:sp>
      <p:sp>
        <p:nvSpPr>
          <p:cNvPr id="4" name="コンテンツ プレースホルダ 3"/>
          <p:cNvSpPr>
            <a:spLocks noGrp="1"/>
          </p:cNvSpPr>
          <p:nvPr>
            <p:ph idx="1"/>
          </p:nvPr>
        </p:nvSpPr>
        <p:spPr/>
        <p:txBody>
          <a:bodyPr/>
          <a:lstStyle/>
          <a:p>
            <a:endParaRPr lang="ja-JP" altLang="en-US"/>
          </a:p>
        </p:txBody>
      </p:sp>
      <p:pic>
        <p:nvPicPr>
          <p:cNvPr id="5" name="図 4"/>
          <p:cNvPicPr>
            <a:picLocks noChangeAspect="1"/>
          </p:cNvPicPr>
          <p:nvPr/>
        </p:nvPicPr>
        <p:blipFill>
          <a:blip r:embed="rId2"/>
          <a:stretch>
            <a:fillRect/>
          </a:stretch>
        </p:blipFill>
        <p:spPr>
          <a:xfrm>
            <a:off x="571500" y="1212760"/>
            <a:ext cx="8991600" cy="5524768"/>
          </a:xfrm>
          <a:prstGeom prst="rect">
            <a:avLst/>
          </a:prstGeom>
          <a:ln w="28575" cap="flat" cmpd="sng" algn="ctr">
            <a:solidFill>
              <a:schemeClr val="tx1"/>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27000"/>
            <a:ext cx="10063163" cy="1282700"/>
          </a:xfrm>
        </p:spPr>
        <p:txBody>
          <a:bodyPr/>
          <a:lstStyle/>
          <a:p>
            <a:pPr>
              <a:defRPr/>
            </a:pPr>
            <a:r>
              <a:rPr lang="ja-JP" altLang="en-US" sz="2800"/>
              <a:t>日本産業衛生学会は「許容濃度等の勧告」の改訂で</a:t>
            </a:r>
            <a:r>
              <a:rPr lang="en-US" altLang="ja-JP" sz="2800"/>
              <a:t/>
            </a:r>
            <a:br>
              <a:rPr lang="en-US" altLang="ja-JP" sz="2800"/>
            </a:br>
            <a:r>
              <a:rPr lang="ja-JP" altLang="en-US" sz="2800"/>
              <a:t>タバコ煙を人体に明らかな発がん性ある第１群に</a:t>
            </a:r>
            <a:r>
              <a:rPr lang="en-US" altLang="ja-JP" sz="2800"/>
              <a:t/>
            </a:r>
            <a:br>
              <a:rPr lang="en-US" altLang="ja-JP" sz="2800"/>
            </a:br>
            <a:r>
              <a:rPr lang="ja-JP" altLang="en-US" sz="2800"/>
              <a:t>追加収載（</a:t>
            </a:r>
            <a:r>
              <a:rPr lang="en-US" altLang="ja-JP" sz="2800"/>
              <a:t>2010</a:t>
            </a:r>
            <a:r>
              <a:rPr lang="ja-JP" altLang="en-US" sz="2800"/>
              <a:t>年）</a:t>
            </a:r>
            <a:endParaRPr lang="ja-JP" altLang="en-US" sz="2800">
              <a:solidFill>
                <a:schemeClr val="tx1"/>
              </a:solidFill>
            </a:endParaRPr>
          </a:p>
        </p:txBody>
      </p:sp>
      <p:sp>
        <p:nvSpPr>
          <p:cNvPr id="3" name="コンテンツ プレースホルダ 2"/>
          <p:cNvSpPr>
            <a:spLocks noGrp="1"/>
          </p:cNvSpPr>
          <p:nvPr>
            <p:ph idx="1"/>
          </p:nvPr>
        </p:nvSpPr>
        <p:spPr>
          <a:xfrm>
            <a:off x="250825" y="5041900"/>
            <a:ext cx="9680575" cy="584200"/>
          </a:xfrm>
        </p:spPr>
        <p:txBody>
          <a:bodyPr/>
          <a:lstStyle/>
          <a:p>
            <a:pPr>
              <a:buFont typeface="Monotype Sorts" pitchFamily="-112" charset="2"/>
              <a:buChar char=""/>
              <a:defRPr/>
            </a:pPr>
            <a:r>
              <a:rPr lang="ja-JP" altLang="en-US" sz="2800"/>
              <a:t>第１群には「石綿（アスベスト）」「ベンゼン」も</a:t>
            </a:r>
          </a:p>
        </p:txBody>
      </p:sp>
      <p:pic>
        <p:nvPicPr>
          <p:cNvPr id="256004" name="図 4"/>
          <p:cNvPicPr>
            <a:picLocks noChangeAspect="1"/>
          </p:cNvPicPr>
          <p:nvPr/>
        </p:nvPicPr>
        <p:blipFill>
          <a:blip r:embed="rId2"/>
          <a:srcRect/>
          <a:stretch>
            <a:fillRect/>
          </a:stretch>
        </p:blipFill>
        <p:spPr bwMode="auto">
          <a:xfrm>
            <a:off x="190500" y="1682750"/>
            <a:ext cx="9799638" cy="3314700"/>
          </a:xfrm>
          <a:prstGeom prst="rect">
            <a:avLst/>
          </a:prstGeom>
          <a:noFill/>
          <a:ln w="9525">
            <a:noFill/>
            <a:miter lim="800000"/>
            <a:headEnd/>
            <a:tailEnd/>
          </a:ln>
        </p:spPr>
      </p:pic>
      <p:sp>
        <p:nvSpPr>
          <p:cNvPr id="256005" name="左矢印吹き出し 5"/>
          <p:cNvSpPr>
            <a:spLocks noChangeArrowheads="1"/>
          </p:cNvSpPr>
          <p:nvPr/>
        </p:nvSpPr>
        <p:spPr bwMode="auto">
          <a:xfrm>
            <a:off x="1423988" y="4229100"/>
            <a:ext cx="3759200" cy="525463"/>
          </a:xfrm>
          <a:prstGeom prst="leftArrowCallout">
            <a:avLst>
              <a:gd name="adj1" fmla="val 25000"/>
              <a:gd name="adj2" fmla="val 25000"/>
              <a:gd name="adj3" fmla="val 24973"/>
              <a:gd name="adj4" fmla="val 55981"/>
            </a:avLst>
          </a:prstGeom>
          <a:solidFill>
            <a:srgbClr val="FF0000"/>
          </a:solidFill>
          <a:ln w="12700">
            <a:solidFill>
              <a:schemeClr val="tx1"/>
            </a:solidFill>
            <a:round/>
            <a:headEnd/>
            <a:tailEnd/>
          </a:ln>
        </p:spPr>
        <p:txBody>
          <a:bodyPr>
            <a:prstTxWarp prst="textNoShape">
              <a:avLst/>
            </a:prstTxWarp>
          </a:bodyPr>
          <a:lstStyle/>
          <a:p>
            <a:r>
              <a:rPr lang="ja-JP" altLang="en-US" sz="3200"/>
              <a:t>タバコ煙</a:t>
            </a:r>
          </a:p>
        </p:txBody>
      </p:sp>
      <p:sp>
        <p:nvSpPr>
          <p:cNvPr id="256006" name="正方形/長方形 5"/>
          <p:cNvSpPr>
            <a:spLocks noChangeArrowheads="1"/>
          </p:cNvSpPr>
          <p:nvPr/>
        </p:nvSpPr>
        <p:spPr bwMode="auto">
          <a:xfrm>
            <a:off x="468313" y="5484813"/>
            <a:ext cx="3389312" cy="460375"/>
          </a:xfrm>
          <a:prstGeom prst="rect">
            <a:avLst/>
          </a:prstGeom>
          <a:noFill/>
          <a:ln w="9525">
            <a:noFill/>
            <a:miter lim="800000"/>
            <a:headEnd/>
            <a:tailEnd/>
          </a:ln>
        </p:spPr>
        <p:txBody>
          <a:bodyPr wrap="none">
            <a:prstTxWarp prst="textNoShape">
              <a:avLst/>
            </a:prstTxWarp>
            <a:spAutoFit/>
          </a:bodyPr>
          <a:lstStyle/>
          <a:p>
            <a:r>
              <a:rPr lang="ja-JP" altLang="en-US"/>
              <a:t>「許容濃度等の勧告」</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2"/>
          <a:srcRect/>
          <a:stretch>
            <a:fillRect/>
          </a:stretch>
        </p:blipFill>
        <p:spPr bwMode="auto">
          <a:xfrm>
            <a:off x="2941638" y="1781179"/>
            <a:ext cx="6646862" cy="4964113"/>
          </a:xfrm>
          <a:prstGeom prst="rect">
            <a:avLst/>
          </a:prstGeom>
          <a:noFill/>
          <a:ln w="28575">
            <a:solidFill>
              <a:schemeClr val="tx1"/>
            </a:solidFill>
            <a:miter lim="800000"/>
            <a:headEnd/>
            <a:tailEnd/>
          </a:ln>
        </p:spPr>
      </p:pic>
      <p:sp>
        <p:nvSpPr>
          <p:cNvPr id="122883" name="Rectangle 3"/>
          <p:cNvSpPr txBox="1">
            <a:spLocks noChangeArrowheads="1"/>
          </p:cNvSpPr>
          <p:nvPr/>
        </p:nvSpPr>
        <p:spPr bwMode="auto">
          <a:xfrm>
            <a:off x="146050" y="152400"/>
            <a:ext cx="9645650" cy="914400"/>
          </a:xfrm>
          <a:prstGeom prst="rect">
            <a:avLst/>
          </a:prstGeom>
          <a:noFill/>
          <a:ln w="9525">
            <a:noFill/>
            <a:miter lim="800000"/>
            <a:headEnd/>
            <a:tailEnd/>
          </a:ln>
        </p:spPr>
        <p:txBody>
          <a:bodyPr anchor="ctr">
            <a:prstTxWarp prst="textNoShape">
              <a:avLst/>
            </a:prstTxWarp>
          </a:bodyPr>
          <a:lstStyle/>
          <a:p>
            <a:pPr algn="ctr"/>
            <a:r>
              <a:rPr lang="ja-JP" altLang="en-US">
                <a:solidFill>
                  <a:schemeClr val="tx2"/>
                </a:solidFill>
              </a:rPr>
              <a:t>喫煙室は金食い虫：</a:t>
            </a:r>
            <a:r>
              <a:rPr lang="en-US" altLang="ja-JP" sz="4000">
                <a:solidFill>
                  <a:schemeClr val="tx2"/>
                </a:solidFill>
              </a:rPr>
              <a:t>1</a:t>
            </a:r>
            <a:r>
              <a:rPr lang="ja-JP" altLang="en-US" sz="4000">
                <a:solidFill>
                  <a:schemeClr val="tx2"/>
                </a:solidFill>
              </a:rPr>
              <a:t>カ所、</a:t>
            </a:r>
            <a:r>
              <a:rPr lang="en-US" altLang="ja-JP" sz="4000">
                <a:solidFill>
                  <a:schemeClr val="tx2"/>
                </a:solidFill>
              </a:rPr>
              <a:t>11,000kWh=25</a:t>
            </a:r>
            <a:r>
              <a:rPr lang="ja-JP" altLang="en-US" sz="4000">
                <a:solidFill>
                  <a:schemeClr val="tx2"/>
                </a:solidFill>
              </a:rPr>
              <a:t>万円</a:t>
            </a:r>
            <a:r>
              <a:rPr lang="en-US" altLang="ja-JP">
                <a:solidFill>
                  <a:schemeClr val="tx2"/>
                </a:solidFill>
              </a:rPr>
              <a:t/>
            </a:r>
            <a:br>
              <a:rPr lang="en-US" altLang="ja-JP">
                <a:solidFill>
                  <a:schemeClr val="tx2"/>
                </a:solidFill>
              </a:rPr>
            </a:br>
            <a:r>
              <a:rPr lang="ja-JP" altLang="en-US">
                <a:solidFill>
                  <a:schemeClr val="tx2"/>
                </a:solidFill>
              </a:rPr>
              <a:t>大排気量が必要＝</a:t>
            </a:r>
            <a:r>
              <a:rPr lang="ja-JP" altLang="en-US" sz="2800">
                <a:solidFill>
                  <a:schemeClr val="tx2"/>
                </a:solidFill>
              </a:rPr>
              <a:t>空調された空気を排気</a:t>
            </a:r>
            <a:r>
              <a:rPr lang="ja-JP" altLang="en-US">
                <a:solidFill>
                  <a:schemeClr val="tx2"/>
                </a:solidFill>
              </a:rPr>
              <a:t>（コスト）</a:t>
            </a:r>
            <a:endParaRPr lang="ja-JP" altLang="en-US" sz="3600">
              <a:solidFill>
                <a:schemeClr val="tx2"/>
              </a:solidFill>
            </a:endParaRPr>
          </a:p>
        </p:txBody>
      </p:sp>
      <p:sp>
        <p:nvSpPr>
          <p:cNvPr id="122884" name="AutoShape 5"/>
          <p:cNvSpPr>
            <a:spLocks noChangeArrowheads="1"/>
          </p:cNvSpPr>
          <p:nvPr/>
        </p:nvSpPr>
        <p:spPr bwMode="auto">
          <a:xfrm>
            <a:off x="114302" y="3505200"/>
            <a:ext cx="3235325" cy="2286000"/>
          </a:xfrm>
          <a:prstGeom prst="wedgeRoundRectCallout">
            <a:avLst>
              <a:gd name="adj1" fmla="val 76940"/>
              <a:gd name="adj2" fmla="val 25560"/>
              <a:gd name="adj3" fmla="val 16667"/>
            </a:avLst>
          </a:prstGeom>
          <a:solidFill>
            <a:srgbClr val="FF081D"/>
          </a:solidFill>
          <a:ln w="28575">
            <a:solidFill>
              <a:schemeClr val="tx1"/>
            </a:solidFill>
            <a:miter lim="800000"/>
            <a:headEnd/>
            <a:tailEnd/>
          </a:ln>
        </p:spPr>
        <p:txBody>
          <a:bodyPr wrap="none" anchor="ctr">
            <a:prstTxWarp prst="textNoShape">
              <a:avLst/>
            </a:prstTxWarp>
          </a:bodyPr>
          <a:lstStyle/>
          <a:p>
            <a:pPr eaLnBrk="0" hangingPunct="0"/>
            <a:r>
              <a:rPr lang="ja-JP" altLang="en-US">
                <a:solidFill>
                  <a:srgbClr val="FFFFFF"/>
                </a:solidFill>
              </a:rPr>
              <a:t>タバコ煙と一緒に</a:t>
            </a:r>
            <a:endParaRPr lang="en-US" altLang="ja-JP">
              <a:solidFill>
                <a:srgbClr val="FFFFFF"/>
              </a:solidFill>
            </a:endParaRPr>
          </a:p>
          <a:p>
            <a:pPr eaLnBrk="0" hangingPunct="0"/>
            <a:r>
              <a:rPr lang="ja-JP" altLang="en-US">
                <a:solidFill>
                  <a:srgbClr val="FFFFFF"/>
                </a:solidFill>
              </a:rPr>
              <a:t>冷暖房された空気を</a:t>
            </a:r>
            <a:endParaRPr lang="en-US" altLang="ja-JP">
              <a:solidFill>
                <a:srgbClr val="FFFFFF"/>
              </a:solidFill>
            </a:endParaRPr>
          </a:p>
          <a:p>
            <a:pPr eaLnBrk="0" hangingPunct="0"/>
            <a:r>
              <a:rPr lang="ja-JP" altLang="en-US">
                <a:solidFill>
                  <a:srgbClr val="FFFFFF"/>
                </a:solidFill>
              </a:rPr>
              <a:t>屋外に排気。</a:t>
            </a:r>
            <a:endParaRPr lang="en-US" altLang="ja-JP">
              <a:solidFill>
                <a:srgbClr val="FFFFFF"/>
              </a:solidFill>
            </a:endParaRPr>
          </a:p>
          <a:p>
            <a:pPr eaLnBrk="0" hangingPunct="0"/>
            <a:r>
              <a:rPr lang="ja-JP" altLang="en-US">
                <a:solidFill>
                  <a:srgbClr val="FFFFFF"/>
                </a:solidFill>
              </a:rPr>
              <a:t>窓を全開にして空調</a:t>
            </a:r>
            <a:endParaRPr lang="en-US" altLang="ja-JP">
              <a:solidFill>
                <a:srgbClr val="FFFFFF"/>
              </a:solidFill>
            </a:endParaRPr>
          </a:p>
          <a:p>
            <a:pPr eaLnBrk="0" hangingPunct="0"/>
            <a:r>
              <a:rPr lang="ja-JP" altLang="en-US">
                <a:solidFill>
                  <a:srgbClr val="FFFFFF"/>
                </a:solidFill>
              </a:rPr>
              <a:t>するのと同じ</a:t>
            </a:r>
            <a:endParaRPr lang="en-US" altLang="ja-JP">
              <a:solidFill>
                <a:srgbClr val="FFFFFF"/>
              </a:solidFill>
            </a:endParaRPr>
          </a:p>
        </p:txBody>
      </p:sp>
      <p:sp>
        <p:nvSpPr>
          <p:cNvPr id="122885" name="AutoShape 6"/>
          <p:cNvSpPr>
            <a:spLocks noChangeArrowheads="1"/>
          </p:cNvSpPr>
          <p:nvPr/>
        </p:nvSpPr>
        <p:spPr bwMode="auto">
          <a:xfrm rot="5400000">
            <a:off x="4415632" y="4117183"/>
            <a:ext cx="196850" cy="468313"/>
          </a:xfrm>
          <a:prstGeom prst="upArrow">
            <a:avLst>
              <a:gd name="adj1" fmla="val 50000"/>
              <a:gd name="adj2" fmla="val 64432"/>
            </a:avLst>
          </a:prstGeom>
          <a:solidFill>
            <a:srgbClr val="0714FF"/>
          </a:solidFill>
          <a:ln w="38100">
            <a:solidFill>
              <a:schemeClr val="tx1"/>
            </a:solidFill>
            <a:miter lim="800000"/>
            <a:headEnd/>
            <a:tailEnd/>
          </a:ln>
        </p:spPr>
        <p:txBody>
          <a:bodyPr wrap="none" anchor="ctr">
            <a:prstTxWarp prst="textNoShape">
              <a:avLst/>
            </a:prstTxWarp>
          </a:bodyPr>
          <a:lstStyle/>
          <a:p>
            <a:pPr eaLnBrk="0" hangingPunct="0"/>
            <a:endParaRPr lang="ja-JP" altLang="en-US"/>
          </a:p>
        </p:txBody>
      </p:sp>
      <p:sp>
        <p:nvSpPr>
          <p:cNvPr id="122886" name="AutoShape 7"/>
          <p:cNvSpPr>
            <a:spLocks noChangeArrowheads="1"/>
          </p:cNvSpPr>
          <p:nvPr/>
        </p:nvSpPr>
        <p:spPr bwMode="auto">
          <a:xfrm rot="5400000">
            <a:off x="4415632" y="4529933"/>
            <a:ext cx="196850" cy="468313"/>
          </a:xfrm>
          <a:prstGeom prst="upArrow">
            <a:avLst>
              <a:gd name="adj1" fmla="val 50000"/>
              <a:gd name="adj2" fmla="val 64432"/>
            </a:avLst>
          </a:prstGeom>
          <a:solidFill>
            <a:srgbClr val="0714FF"/>
          </a:solidFill>
          <a:ln w="38100">
            <a:solidFill>
              <a:schemeClr val="tx1"/>
            </a:solidFill>
            <a:miter lim="800000"/>
            <a:headEnd/>
            <a:tailEnd/>
          </a:ln>
        </p:spPr>
        <p:txBody>
          <a:bodyPr wrap="none" anchor="ctr">
            <a:prstTxWarp prst="textNoShape">
              <a:avLst/>
            </a:prstTxWarp>
          </a:bodyPr>
          <a:lstStyle/>
          <a:p>
            <a:pPr eaLnBrk="0" hangingPunct="0"/>
            <a:endParaRPr lang="ja-JP" altLang="en-US"/>
          </a:p>
        </p:txBody>
      </p:sp>
      <p:sp>
        <p:nvSpPr>
          <p:cNvPr id="122887" name="AutoShape 8"/>
          <p:cNvSpPr>
            <a:spLocks noChangeArrowheads="1"/>
          </p:cNvSpPr>
          <p:nvPr/>
        </p:nvSpPr>
        <p:spPr bwMode="auto">
          <a:xfrm rot="5400000">
            <a:off x="4415632" y="4910933"/>
            <a:ext cx="196850" cy="468313"/>
          </a:xfrm>
          <a:prstGeom prst="upArrow">
            <a:avLst>
              <a:gd name="adj1" fmla="val 50000"/>
              <a:gd name="adj2" fmla="val 64432"/>
            </a:avLst>
          </a:prstGeom>
          <a:solidFill>
            <a:srgbClr val="0714FF"/>
          </a:solidFill>
          <a:ln w="38100">
            <a:solidFill>
              <a:schemeClr val="tx1"/>
            </a:solidFill>
            <a:miter lim="800000"/>
            <a:headEnd/>
            <a:tailEnd/>
          </a:ln>
        </p:spPr>
        <p:txBody>
          <a:bodyPr wrap="none" anchor="ctr">
            <a:prstTxWarp prst="textNoShape">
              <a:avLst/>
            </a:prstTxWarp>
          </a:bodyPr>
          <a:lstStyle/>
          <a:p>
            <a:pPr eaLnBrk="0" hangingPunct="0"/>
            <a:endParaRPr lang="ja-JP" altLang="en-US"/>
          </a:p>
        </p:txBody>
      </p:sp>
      <p:sp>
        <p:nvSpPr>
          <p:cNvPr id="122888" name="AutoShape 9"/>
          <p:cNvSpPr>
            <a:spLocks noChangeArrowheads="1"/>
          </p:cNvSpPr>
          <p:nvPr/>
        </p:nvSpPr>
        <p:spPr bwMode="auto">
          <a:xfrm rot="5400000">
            <a:off x="4415632" y="5260183"/>
            <a:ext cx="196850" cy="468313"/>
          </a:xfrm>
          <a:prstGeom prst="upArrow">
            <a:avLst>
              <a:gd name="adj1" fmla="val 50000"/>
              <a:gd name="adj2" fmla="val 64432"/>
            </a:avLst>
          </a:prstGeom>
          <a:solidFill>
            <a:srgbClr val="0714FF"/>
          </a:solidFill>
          <a:ln w="38100">
            <a:solidFill>
              <a:schemeClr val="tx1"/>
            </a:solidFill>
            <a:miter lim="800000"/>
            <a:headEnd/>
            <a:tailEnd/>
          </a:ln>
        </p:spPr>
        <p:txBody>
          <a:bodyPr wrap="none" anchor="ctr">
            <a:prstTxWarp prst="textNoShape">
              <a:avLst/>
            </a:prstTxWarp>
          </a:bodyPr>
          <a:lstStyle/>
          <a:p>
            <a:pPr eaLnBrk="0" hangingPunct="0"/>
            <a:endParaRPr lang="ja-JP" altLang="en-US"/>
          </a:p>
        </p:txBody>
      </p:sp>
      <p:sp>
        <p:nvSpPr>
          <p:cNvPr id="122889" name="AutoShape 10"/>
          <p:cNvSpPr>
            <a:spLocks noChangeArrowheads="1"/>
          </p:cNvSpPr>
          <p:nvPr/>
        </p:nvSpPr>
        <p:spPr bwMode="auto">
          <a:xfrm rot="5400000">
            <a:off x="4415632" y="5672933"/>
            <a:ext cx="196850" cy="468313"/>
          </a:xfrm>
          <a:prstGeom prst="upArrow">
            <a:avLst>
              <a:gd name="adj1" fmla="val 50000"/>
              <a:gd name="adj2" fmla="val 64432"/>
            </a:avLst>
          </a:prstGeom>
          <a:solidFill>
            <a:srgbClr val="0714FF"/>
          </a:solidFill>
          <a:ln w="38100">
            <a:solidFill>
              <a:schemeClr val="tx1"/>
            </a:solidFill>
            <a:miter lim="800000"/>
            <a:headEnd/>
            <a:tailEnd/>
          </a:ln>
        </p:spPr>
        <p:txBody>
          <a:bodyPr wrap="none" anchor="ctr">
            <a:prstTxWarp prst="textNoShape">
              <a:avLst/>
            </a:prstTxWarp>
          </a:bodyPr>
          <a:lstStyle/>
          <a:p>
            <a:pPr eaLnBrk="0" hangingPunct="0"/>
            <a:endParaRPr lang="ja-JP" altLang="en-US"/>
          </a:p>
        </p:txBody>
      </p:sp>
      <p:sp>
        <p:nvSpPr>
          <p:cNvPr id="122890" name="AutoShape 11"/>
          <p:cNvSpPr>
            <a:spLocks noChangeArrowheads="1"/>
          </p:cNvSpPr>
          <p:nvPr/>
        </p:nvSpPr>
        <p:spPr bwMode="auto">
          <a:xfrm rot="5400000">
            <a:off x="4415632" y="6053933"/>
            <a:ext cx="196850" cy="468313"/>
          </a:xfrm>
          <a:prstGeom prst="upArrow">
            <a:avLst>
              <a:gd name="adj1" fmla="val 50000"/>
              <a:gd name="adj2" fmla="val 64432"/>
            </a:avLst>
          </a:prstGeom>
          <a:solidFill>
            <a:srgbClr val="0714FF"/>
          </a:solidFill>
          <a:ln w="38100">
            <a:solidFill>
              <a:schemeClr val="tx1"/>
            </a:solidFill>
            <a:miter lim="800000"/>
            <a:headEnd/>
            <a:tailEnd/>
          </a:ln>
        </p:spPr>
        <p:txBody>
          <a:bodyPr wrap="none" anchor="ctr">
            <a:prstTxWarp prst="textNoShape">
              <a:avLst/>
            </a:prstTxWarp>
          </a:bodyPr>
          <a:lstStyle/>
          <a:p>
            <a:pPr eaLnBrk="0" hangingPunct="0"/>
            <a:endParaRPr lang="ja-JP" altLang="en-US"/>
          </a:p>
        </p:txBody>
      </p:sp>
      <p:sp>
        <p:nvSpPr>
          <p:cNvPr id="122891" name="AutoShape 12"/>
          <p:cNvSpPr>
            <a:spLocks noChangeArrowheads="1"/>
          </p:cNvSpPr>
          <p:nvPr/>
        </p:nvSpPr>
        <p:spPr bwMode="auto">
          <a:xfrm>
            <a:off x="7669213" y="1584325"/>
            <a:ext cx="309562" cy="625475"/>
          </a:xfrm>
          <a:prstGeom prst="downArrow">
            <a:avLst>
              <a:gd name="adj1" fmla="val 50000"/>
              <a:gd name="adj2" fmla="val 46631"/>
            </a:avLst>
          </a:prstGeom>
          <a:solidFill>
            <a:srgbClr val="0000FF"/>
          </a:solidFill>
          <a:ln w="28575">
            <a:solidFill>
              <a:schemeClr val="tx1"/>
            </a:solidFill>
            <a:miter lim="800000"/>
            <a:headEnd/>
            <a:tailEnd/>
          </a:ln>
        </p:spPr>
        <p:txBody>
          <a:bodyPr wrap="none" anchor="ctr">
            <a:prstTxWarp prst="textNoShape">
              <a:avLst/>
            </a:prstTxWarp>
          </a:bodyPr>
          <a:lstStyle/>
          <a:p>
            <a:pPr eaLnBrk="0" hangingPunct="0"/>
            <a:endParaRPr lang="ja-JP" altLang="en-US"/>
          </a:p>
        </p:txBody>
      </p:sp>
      <p:sp>
        <p:nvSpPr>
          <p:cNvPr id="122892" name="AutoShape 13"/>
          <p:cNvSpPr>
            <a:spLocks noChangeArrowheads="1"/>
          </p:cNvSpPr>
          <p:nvPr/>
        </p:nvSpPr>
        <p:spPr bwMode="auto">
          <a:xfrm>
            <a:off x="8093075" y="1546226"/>
            <a:ext cx="306388" cy="625475"/>
          </a:xfrm>
          <a:prstGeom prst="downArrow">
            <a:avLst>
              <a:gd name="adj1" fmla="val 50000"/>
              <a:gd name="adj2" fmla="val 47114"/>
            </a:avLst>
          </a:prstGeom>
          <a:solidFill>
            <a:srgbClr val="0000FF"/>
          </a:solidFill>
          <a:ln w="28575">
            <a:solidFill>
              <a:schemeClr val="tx1"/>
            </a:solidFill>
            <a:miter lim="800000"/>
            <a:headEnd/>
            <a:tailEnd/>
          </a:ln>
        </p:spPr>
        <p:txBody>
          <a:bodyPr wrap="none" anchor="ctr">
            <a:prstTxWarp prst="textNoShape">
              <a:avLst/>
            </a:prstTxWarp>
          </a:bodyPr>
          <a:lstStyle/>
          <a:p>
            <a:pPr eaLnBrk="0" hangingPunct="0"/>
            <a:endParaRPr lang="ja-JP" altLang="en-US"/>
          </a:p>
        </p:txBody>
      </p:sp>
      <p:sp>
        <p:nvSpPr>
          <p:cNvPr id="122893" name="Rectangle 14"/>
          <p:cNvSpPr>
            <a:spLocks noChangeArrowheads="1"/>
          </p:cNvSpPr>
          <p:nvPr/>
        </p:nvSpPr>
        <p:spPr bwMode="auto">
          <a:xfrm>
            <a:off x="5856290" y="1214441"/>
            <a:ext cx="3460803" cy="461665"/>
          </a:xfrm>
          <a:prstGeom prst="rect">
            <a:avLst/>
          </a:prstGeom>
          <a:solidFill>
            <a:srgbClr val="0000FF"/>
          </a:solidFill>
          <a:ln w="28575">
            <a:solidFill>
              <a:schemeClr val="tx1"/>
            </a:solidFill>
            <a:miter lim="800000"/>
            <a:headEnd/>
            <a:tailEnd/>
          </a:ln>
        </p:spPr>
        <p:txBody>
          <a:bodyPr wrap="none">
            <a:prstTxWarp prst="textNoShape">
              <a:avLst/>
            </a:prstTxWarp>
            <a:spAutoFit/>
          </a:bodyPr>
          <a:lstStyle/>
          <a:p>
            <a:pPr eaLnBrk="0" hangingPunct="0"/>
            <a:r>
              <a:rPr lang="ja-JP" altLang="en-US"/>
              <a:t>換気扇</a:t>
            </a:r>
            <a:r>
              <a:rPr lang="en-US" altLang="ja-JP"/>
              <a:t>2</a:t>
            </a:r>
            <a:r>
              <a:rPr lang="ja-JP" altLang="en-US"/>
              <a:t>台＝</a:t>
            </a:r>
            <a:r>
              <a:rPr lang="en-US" altLang="ja-JP"/>
              <a:t>1440m</a:t>
            </a:r>
            <a:r>
              <a:rPr lang="en-US" altLang="ja-JP" baseline="30000"/>
              <a:t>3</a:t>
            </a:r>
            <a:r>
              <a:rPr lang="en-US" altLang="ja-JP"/>
              <a:t>/h</a:t>
            </a:r>
            <a:endParaRPr lang="ja-JP" altLang="en-US"/>
          </a:p>
        </p:txBody>
      </p:sp>
      <p:sp>
        <p:nvSpPr>
          <p:cNvPr id="122894" name="テキスト ボックス 15"/>
          <p:cNvSpPr txBox="1">
            <a:spLocks noChangeArrowheads="1"/>
          </p:cNvSpPr>
          <p:nvPr/>
        </p:nvSpPr>
        <p:spPr bwMode="auto">
          <a:xfrm>
            <a:off x="266702" y="1141417"/>
            <a:ext cx="4191000" cy="1754187"/>
          </a:xfrm>
          <a:prstGeom prst="rect">
            <a:avLst/>
          </a:prstGeom>
          <a:noFill/>
          <a:ln w="9525">
            <a:noFill/>
            <a:miter lim="800000"/>
            <a:headEnd/>
            <a:tailEnd/>
          </a:ln>
        </p:spPr>
        <p:txBody>
          <a:bodyPr>
            <a:prstTxWarp prst="textNoShape">
              <a:avLst/>
            </a:prstTxWarp>
            <a:spAutoFit/>
          </a:bodyPr>
          <a:lstStyle/>
          <a:p>
            <a:pPr eaLnBrk="0" hangingPunct="0"/>
            <a:r>
              <a:rPr lang="ja-JP" altLang="en-US" sz="5400"/>
              <a:t>電力の浪費</a:t>
            </a:r>
            <a:endParaRPr lang="en-US" altLang="ja-JP" sz="5400"/>
          </a:p>
          <a:p>
            <a:pPr eaLnBrk="0" hangingPunct="0"/>
            <a:r>
              <a:rPr lang="ja-JP" altLang="en-US" sz="5400"/>
              <a:t>不経済</a:t>
            </a:r>
          </a:p>
        </p:txBody>
      </p:sp>
      <p:sp>
        <p:nvSpPr>
          <p:cNvPr id="15" name="テキスト ボックス 14"/>
          <p:cNvSpPr txBox="1"/>
          <p:nvPr/>
        </p:nvSpPr>
        <p:spPr>
          <a:xfrm>
            <a:off x="114300" y="2819400"/>
            <a:ext cx="2859677" cy="461665"/>
          </a:xfrm>
          <a:prstGeom prst="rect">
            <a:avLst/>
          </a:prstGeom>
          <a:noFill/>
        </p:spPr>
        <p:txBody>
          <a:bodyPr wrap="none" rtlCol="0">
            <a:spAutoFit/>
          </a:bodyPr>
          <a:lstStyle/>
          <a:p>
            <a:r>
              <a:rPr kumimoji="1" lang="en-US" altLang="ja-JP" dirty="0" smtClean="0"/>
              <a:t>1kWh=22</a:t>
            </a:r>
            <a:r>
              <a:rPr lang="ja-JP" altLang="en-US" dirty="0" smtClean="0"/>
              <a:t>円で計算</a:t>
            </a:r>
            <a:endParaRPr kumimoji="1" lang="ja-JP" altLang="en-US"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 y="0"/>
            <a:ext cx="10096500" cy="762000"/>
          </a:xfrm>
        </p:spPr>
        <p:txBody>
          <a:bodyPr/>
          <a:lstStyle/>
          <a:p>
            <a:pPr eaLnBrk="1">
              <a:defRPr/>
            </a:pPr>
            <a:r>
              <a:rPr lang="ja-JP" altLang="en-US" sz="3200" dirty="0" smtClean="0"/>
              <a:t>労務管理上の問題：</a:t>
            </a:r>
            <a:r>
              <a:rPr lang="en-US" altLang="ja-JP" sz="2800" dirty="0" smtClean="0"/>
              <a:t>F</a:t>
            </a:r>
            <a:r>
              <a:rPr lang="ja-JP" altLang="en-US" sz="2800" dirty="0"/>
              <a:t>市役所、喫煙コーナー、</a:t>
            </a:r>
            <a:r>
              <a:rPr lang="en-US" altLang="ja-JP" sz="3200" dirty="0"/>
              <a:t>13</a:t>
            </a:r>
            <a:r>
              <a:rPr lang="ja-JP" altLang="en-US" sz="3200" dirty="0"/>
              <a:t>時</a:t>
            </a:r>
            <a:r>
              <a:rPr lang="en-US" altLang="ja-JP" sz="3200" dirty="0"/>
              <a:t>12</a:t>
            </a:r>
            <a:r>
              <a:rPr lang="ja-JP" altLang="en-US" sz="3200" dirty="0"/>
              <a:t>分</a:t>
            </a:r>
          </a:p>
        </p:txBody>
      </p:sp>
      <p:pic>
        <p:nvPicPr>
          <p:cNvPr id="140291" name="図 3"/>
          <p:cNvPicPr>
            <a:picLocks noChangeAspect="1"/>
          </p:cNvPicPr>
          <p:nvPr/>
        </p:nvPicPr>
        <p:blipFill>
          <a:blip r:embed="rId2"/>
          <a:srcRect/>
          <a:stretch>
            <a:fillRect/>
          </a:stretch>
        </p:blipFill>
        <p:spPr bwMode="auto">
          <a:xfrm>
            <a:off x="3035300" y="1600200"/>
            <a:ext cx="6756400" cy="5067300"/>
          </a:xfrm>
          <a:prstGeom prst="rect">
            <a:avLst/>
          </a:prstGeom>
          <a:noFill/>
          <a:ln w="28575">
            <a:solidFill>
              <a:schemeClr val="tx1"/>
            </a:solidFill>
            <a:round/>
            <a:headEnd/>
            <a:tailEnd/>
          </a:ln>
        </p:spPr>
      </p:pic>
      <p:sp>
        <p:nvSpPr>
          <p:cNvPr id="140292" name="テキスト ボックス 4"/>
          <p:cNvSpPr txBox="1">
            <a:spLocks noChangeArrowheads="1"/>
          </p:cNvSpPr>
          <p:nvPr/>
        </p:nvSpPr>
        <p:spPr bwMode="auto">
          <a:xfrm>
            <a:off x="2" y="685800"/>
            <a:ext cx="9178715" cy="1200328"/>
          </a:xfrm>
          <a:prstGeom prst="rect">
            <a:avLst/>
          </a:prstGeom>
          <a:noFill/>
          <a:ln w="9525">
            <a:noFill/>
            <a:miter lim="800000"/>
            <a:headEnd/>
            <a:tailEnd/>
          </a:ln>
        </p:spPr>
        <p:txBody>
          <a:bodyPr wrap="none">
            <a:prstTxWarp prst="textNoShape">
              <a:avLst/>
            </a:prstTxWarp>
            <a:spAutoFit/>
          </a:bodyPr>
          <a:lstStyle/>
          <a:p>
            <a:pPr eaLnBrk="0" hangingPunct="0"/>
            <a:r>
              <a:rPr lang="ja-JP" altLang="en-US">
                <a:solidFill>
                  <a:srgbClr val="FFFFFF"/>
                </a:solidFill>
              </a:rPr>
              <a:t>昼休み直後に喫煙コーナーに</a:t>
            </a:r>
            <a:r>
              <a:rPr lang="en-US" altLang="ja-JP">
                <a:solidFill>
                  <a:srgbClr val="FFFFFF"/>
                </a:solidFill>
              </a:rPr>
              <a:t>2</a:t>
            </a:r>
            <a:r>
              <a:rPr lang="ja-JP" altLang="en-US">
                <a:solidFill>
                  <a:srgbClr val="FFFFFF"/>
                </a:solidFill>
              </a:rPr>
              <a:t>名</a:t>
            </a:r>
            <a:r>
              <a:rPr lang="en-US" altLang="ja-JP">
                <a:solidFill>
                  <a:srgbClr val="FFFFFF"/>
                </a:solidFill>
              </a:rPr>
              <a:t>→</a:t>
            </a:r>
            <a:r>
              <a:rPr lang="ja-JP" altLang="en-US">
                <a:solidFill>
                  <a:srgbClr val="FFFFFF"/>
                </a:solidFill>
              </a:rPr>
              <a:t>トイレを含め昼休みにすませなさい</a:t>
            </a:r>
            <a:endParaRPr lang="en-US" altLang="ja-JP">
              <a:solidFill>
                <a:srgbClr val="FFFFFF"/>
              </a:solidFill>
            </a:endParaRPr>
          </a:p>
          <a:p>
            <a:pPr eaLnBrk="0" hangingPunct="0"/>
            <a:r>
              <a:rPr lang="ja-JP" altLang="en-US">
                <a:solidFill>
                  <a:srgbClr val="FFFFFF"/>
                </a:solidFill>
              </a:rPr>
              <a:t>喫煙コーナーで書類を読む職員</a:t>
            </a:r>
            <a:r>
              <a:rPr lang="en-US" altLang="ja-JP">
                <a:solidFill>
                  <a:srgbClr val="FFFFFF"/>
                </a:solidFill>
              </a:rPr>
              <a:t>→</a:t>
            </a:r>
            <a:r>
              <a:rPr lang="ja-JP" altLang="en-US">
                <a:solidFill>
                  <a:srgbClr val="FFFFFF"/>
                </a:solidFill>
              </a:rPr>
              <a:t>デスクで読みなさい</a:t>
            </a:r>
            <a:endParaRPr lang="en-US" altLang="ja-JP">
              <a:solidFill>
                <a:srgbClr val="FFFFFF"/>
              </a:solidFill>
            </a:endParaRPr>
          </a:p>
          <a:p>
            <a:pPr eaLnBrk="0" hangingPunct="0"/>
            <a:endParaRPr lang="ja-JP" altLang="en-US">
              <a:solidFill>
                <a:srgbClr val="FFFFFF"/>
              </a:solidFill>
            </a:endParaRPr>
          </a:p>
        </p:txBody>
      </p:sp>
      <p:sp>
        <p:nvSpPr>
          <p:cNvPr id="140293" name="円/楕円 4"/>
          <p:cNvSpPr>
            <a:spLocks noChangeArrowheads="1"/>
          </p:cNvSpPr>
          <p:nvPr/>
        </p:nvSpPr>
        <p:spPr bwMode="auto">
          <a:xfrm>
            <a:off x="4914902" y="1600200"/>
            <a:ext cx="1295400" cy="1371600"/>
          </a:xfrm>
          <a:prstGeom prst="ellipse">
            <a:avLst/>
          </a:prstGeom>
          <a:noFill/>
          <a:ln w="57150">
            <a:solidFill>
              <a:srgbClr val="00FF1A"/>
            </a:solidFill>
            <a:round/>
            <a:headEnd/>
            <a:tailEnd/>
          </a:ln>
        </p:spPr>
        <p:txBody>
          <a:bodyPr>
            <a:prstTxWarp prst="textNoShape">
              <a:avLst/>
            </a:prstTxWarp>
          </a:bodyPr>
          <a:lstStyle/>
          <a:p>
            <a:pPr eaLnBrk="0" hangingPunct="0"/>
            <a:endParaRPr lang="ja-JP" altLang="en-US">
              <a:solidFill>
                <a:srgbClr val="FFFFFF"/>
              </a:solidFill>
            </a:endParaRPr>
          </a:p>
        </p:txBody>
      </p:sp>
      <p:sp>
        <p:nvSpPr>
          <p:cNvPr id="140294" name="テキスト ボックス 5"/>
          <p:cNvSpPr txBox="1">
            <a:spLocks noChangeArrowheads="1"/>
          </p:cNvSpPr>
          <p:nvPr/>
        </p:nvSpPr>
        <p:spPr bwMode="auto">
          <a:xfrm>
            <a:off x="614362" y="2057400"/>
            <a:ext cx="1937550" cy="1200328"/>
          </a:xfrm>
          <a:prstGeom prst="rect">
            <a:avLst/>
          </a:prstGeom>
          <a:noFill/>
          <a:ln w="9525">
            <a:noFill/>
            <a:miter lim="800000"/>
            <a:headEnd/>
            <a:tailEnd/>
          </a:ln>
        </p:spPr>
        <p:txBody>
          <a:bodyPr wrap="none">
            <a:prstTxWarp prst="textNoShape">
              <a:avLst/>
            </a:prstTxWarp>
            <a:spAutoFit/>
          </a:bodyPr>
          <a:lstStyle/>
          <a:p>
            <a:pPr eaLnBrk="0" hangingPunct="0"/>
            <a:r>
              <a:rPr lang="ja-JP" altLang="en-US">
                <a:solidFill>
                  <a:srgbClr val="00FF1A"/>
                </a:solidFill>
              </a:rPr>
              <a:t>喫煙所</a:t>
            </a:r>
            <a:endParaRPr lang="en-US" altLang="ja-JP">
              <a:solidFill>
                <a:srgbClr val="00FF1A"/>
              </a:solidFill>
            </a:endParaRPr>
          </a:p>
          <a:p>
            <a:pPr eaLnBrk="0" hangingPunct="0"/>
            <a:r>
              <a:rPr lang="ja-JP" altLang="en-US">
                <a:solidFill>
                  <a:srgbClr val="00FF1A"/>
                </a:solidFill>
              </a:rPr>
              <a:t>携帯メールの</a:t>
            </a:r>
            <a:endParaRPr lang="en-US" altLang="ja-JP">
              <a:solidFill>
                <a:srgbClr val="00FF1A"/>
              </a:solidFill>
            </a:endParaRPr>
          </a:p>
          <a:p>
            <a:pPr eaLnBrk="0" hangingPunct="0"/>
            <a:r>
              <a:rPr lang="ja-JP" altLang="en-US">
                <a:solidFill>
                  <a:srgbClr val="00FF1A"/>
                </a:solidFill>
              </a:rPr>
              <a:t>隠れ蓑</a:t>
            </a:r>
            <a:endParaRPr lang="en-US" altLang="ja-JP">
              <a:solidFill>
                <a:srgbClr val="00FF1A"/>
              </a:solidFill>
            </a:endParaRPr>
          </a:p>
        </p:txBody>
      </p:sp>
      <p:sp>
        <p:nvSpPr>
          <p:cNvPr id="140295" name="Line 7"/>
          <p:cNvSpPr>
            <a:spLocks noChangeShapeType="1"/>
          </p:cNvSpPr>
          <p:nvPr/>
        </p:nvSpPr>
        <p:spPr bwMode="auto">
          <a:xfrm flipV="1">
            <a:off x="2552702" y="2514600"/>
            <a:ext cx="2362200" cy="228600"/>
          </a:xfrm>
          <a:prstGeom prst="line">
            <a:avLst/>
          </a:prstGeom>
          <a:noFill/>
          <a:ln w="76200">
            <a:solidFill>
              <a:srgbClr val="00FF1A"/>
            </a:solidFill>
            <a:round/>
            <a:headEnd/>
            <a:tailEnd type="triangle" w="med" len="med"/>
          </a:ln>
        </p:spPr>
        <p:txBody>
          <a:bodyPr wrap="none" anchor="ctr">
            <a:prstTxWarp prst="textNoShape">
              <a:avLst/>
            </a:prstTxWarp>
          </a:bodyPr>
          <a:lstStyle/>
          <a:p>
            <a:endParaRPr lang="ja-JP" altLang="en-US">
              <a:solidFill>
                <a:srgbClr val="FFFFFF"/>
              </a:solidFill>
            </a:endParaRPr>
          </a:p>
        </p:txBody>
      </p:sp>
      <p:sp>
        <p:nvSpPr>
          <p:cNvPr id="140296" name="テキスト ボックス 7"/>
          <p:cNvSpPr txBox="1">
            <a:spLocks noChangeArrowheads="1"/>
          </p:cNvSpPr>
          <p:nvPr/>
        </p:nvSpPr>
        <p:spPr bwMode="auto">
          <a:xfrm>
            <a:off x="190501" y="4262441"/>
            <a:ext cx="2646878" cy="830997"/>
          </a:xfrm>
          <a:prstGeom prst="rect">
            <a:avLst/>
          </a:prstGeom>
          <a:noFill/>
          <a:ln w="9525">
            <a:noFill/>
            <a:miter lim="800000"/>
            <a:headEnd/>
            <a:tailEnd/>
          </a:ln>
        </p:spPr>
        <p:txBody>
          <a:bodyPr wrap="none">
            <a:prstTxWarp prst="textNoShape">
              <a:avLst/>
            </a:prstTxWarp>
            <a:spAutoFit/>
          </a:bodyPr>
          <a:lstStyle/>
          <a:p>
            <a:pPr eaLnBrk="0" hangingPunct="0"/>
            <a:r>
              <a:rPr lang="ja-JP" altLang="en-US">
                <a:solidFill>
                  <a:srgbClr val="FFFFFF"/>
                </a:solidFill>
              </a:rPr>
              <a:t>公務員であれば、</a:t>
            </a:r>
            <a:endParaRPr lang="en-US" altLang="ja-JP">
              <a:solidFill>
                <a:srgbClr val="FFFFFF"/>
              </a:solidFill>
            </a:endParaRPr>
          </a:p>
          <a:p>
            <a:pPr eaLnBrk="0" hangingPunct="0"/>
            <a:r>
              <a:rPr lang="ja-JP" altLang="en-US">
                <a:solidFill>
                  <a:srgbClr val="FFFFFF"/>
                </a:solidFill>
              </a:rPr>
              <a:t>職務専念義務違反</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76200"/>
            <a:ext cx="10020300" cy="838200"/>
          </a:xfrm>
        </p:spPr>
        <p:txBody>
          <a:bodyPr/>
          <a:lstStyle/>
          <a:p>
            <a:pPr eaLnBrk="1">
              <a:defRPr/>
            </a:pPr>
            <a:r>
              <a:rPr lang="ja-JP" altLang="en-US" sz="3600" dirty="0" smtClean="0"/>
              <a:t>労務管理上の問題：</a:t>
            </a:r>
            <a:r>
              <a:rPr lang="en-US" altLang="ja-JP" sz="3600" dirty="0" smtClean="0"/>
              <a:t>F</a:t>
            </a:r>
            <a:r>
              <a:rPr lang="ja-JP" altLang="en-US" sz="3600" dirty="0"/>
              <a:t>市</a:t>
            </a:r>
            <a:r>
              <a:rPr lang="ja-JP" altLang="en-US" sz="3600" dirty="0" smtClean="0"/>
              <a:t>役所</a:t>
            </a:r>
            <a:r>
              <a:rPr lang="en-US" altLang="ja-JP" sz="3600" dirty="0" smtClean="0"/>
              <a:t/>
            </a:r>
            <a:br>
              <a:rPr lang="en-US" altLang="ja-JP" sz="3600" dirty="0" smtClean="0"/>
            </a:br>
            <a:r>
              <a:rPr lang="ja-JP" altLang="en-US" sz="3600" dirty="0" smtClean="0"/>
              <a:t>　　　　　　　　喫煙</a:t>
            </a:r>
            <a:r>
              <a:rPr lang="ja-JP" altLang="en-US" sz="3600" dirty="0"/>
              <a:t>コーナー、</a:t>
            </a:r>
            <a:r>
              <a:rPr lang="en-US" altLang="ja-JP" sz="3600" dirty="0"/>
              <a:t>12:52〜12:27</a:t>
            </a:r>
            <a:endParaRPr lang="ja-JP" altLang="en-US" sz="3600" dirty="0"/>
          </a:p>
        </p:txBody>
      </p:sp>
      <p:sp>
        <p:nvSpPr>
          <p:cNvPr id="3" name="コンテンツ プレースホルダ 2"/>
          <p:cNvSpPr>
            <a:spLocks noGrp="1"/>
          </p:cNvSpPr>
          <p:nvPr>
            <p:ph idx="1"/>
          </p:nvPr>
        </p:nvSpPr>
        <p:spPr/>
        <p:txBody>
          <a:bodyPr/>
          <a:lstStyle/>
          <a:p>
            <a:pPr eaLnBrk="1">
              <a:defRPr/>
            </a:pPr>
            <a:endParaRPr lang="ja-JP" altLang="en-US"/>
          </a:p>
        </p:txBody>
      </p:sp>
      <p:pic>
        <p:nvPicPr>
          <p:cNvPr id="141316" name="図 5"/>
          <p:cNvPicPr>
            <a:picLocks noChangeAspect="1"/>
          </p:cNvPicPr>
          <p:nvPr/>
        </p:nvPicPr>
        <p:blipFill>
          <a:blip r:embed="rId2"/>
          <a:srcRect/>
          <a:stretch>
            <a:fillRect/>
          </a:stretch>
        </p:blipFill>
        <p:spPr bwMode="auto">
          <a:xfrm>
            <a:off x="723902" y="1143004"/>
            <a:ext cx="8305800" cy="5680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0"/>
            <a:ext cx="9944100" cy="609600"/>
          </a:xfrm>
        </p:spPr>
        <p:txBody>
          <a:bodyPr/>
          <a:lstStyle/>
          <a:p>
            <a:pPr>
              <a:defRPr/>
            </a:pPr>
            <a:r>
              <a:rPr lang="ja-JP" altLang="en-US" sz="3200" dirty="0"/>
              <a:t>厚生労働省</a:t>
            </a:r>
            <a:r>
              <a:rPr lang="ja-JP" altLang="en-US" sz="3200" dirty="0" smtClean="0"/>
              <a:t>、喫煙コーナーをテラスに移設</a:t>
            </a:r>
            <a:r>
              <a:rPr lang="en-US" altLang="ja-JP" sz="3200" dirty="0" smtClean="0"/>
              <a:t>(2012)</a:t>
            </a:r>
            <a:endParaRPr lang="ja-JP" altLang="en-US" sz="3200" dirty="0"/>
          </a:p>
        </p:txBody>
      </p:sp>
      <p:sp>
        <p:nvSpPr>
          <p:cNvPr id="3" name="コンテンツ プレースホルダ 2"/>
          <p:cNvSpPr>
            <a:spLocks noGrp="1"/>
          </p:cNvSpPr>
          <p:nvPr>
            <p:ph idx="1"/>
          </p:nvPr>
        </p:nvSpPr>
        <p:spPr/>
        <p:txBody>
          <a:bodyPr/>
          <a:lstStyle/>
          <a:p>
            <a:pPr>
              <a:buFont typeface="Monotype Sorts" pitchFamily="-112" charset="2"/>
              <a:buChar char=""/>
              <a:defRPr/>
            </a:pPr>
            <a:endParaRPr lang="ja-JP" altLang="en-US"/>
          </a:p>
        </p:txBody>
      </p:sp>
      <p:pic>
        <p:nvPicPr>
          <p:cNvPr id="69636" name="図 4"/>
          <p:cNvPicPr>
            <a:picLocks noChangeAspect="1"/>
          </p:cNvPicPr>
          <p:nvPr/>
        </p:nvPicPr>
        <p:blipFill>
          <a:blip r:embed="rId2"/>
          <a:srcRect/>
          <a:stretch>
            <a:fillRect/>
          </a:stretch>
        </p:blipFill>
        <p:spPr bwMode="auto">
          <a:xfrm>
            <a:off x="1485902" y="1143000"/>
            <a:ext cx="7518400" cy="5638800"/>
          </a:xfrm>
          <a:prstGeom prst="rect">
            <a:avLst/>
          </a:prstGeom>
          <a:noFill/>
          <a:ln w="28575">
            <a:solidFill>
              <a:srgbClr val="FFFFFF"/>
            </a:solidFill>
            <a:round/>
            <a:headEnd/>
            <a:tailEnd/>
          </a:ln>
        </p:spPr>
      </p:pic>
      <p:sp>
        <p:nvSpPr>
          <p:cNvPr id="5" name="テキスト ボックス 4"/>
          <p:cNvSpPr txBox="1"/>
          <p:nvPr/>
        </p:nvSpPr>
        <p:spPr>
          <a:xfrm>
            <a:off x="571500" y="609600"/>
            <a:ext cx="6602288" cy="461665"/>
          </a:xfrm>
          <a:prstGeom prst="rect">
            <a:avLst/>
          </a:prstGeom>
          <a:noFill/>
        </p:spPr>
        <p:txBody>
          <a:bodyPr wrap="none" rtlCol="0">
            <a:spAutoFit/>
          </a:bodyPr>
          <a:lstStyle/>
          <a:p>
            <a:r>
              <a:rPr kumimoji="1" lang="ja-JP" altLang="en-US" dirty="0" smtClean="0"/>
              <a:t>厚生労働省の喫煙率を他省庁と比較できれば・・・</a:t>
            </a:r>
            <a:endParaRPr kumimoji="1" lang="ja-JP" alt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2338" name="Picture 2"/>
          <p:cNvPicPr>
            <a:picLocks noGrp="1" noChangeAspect="1" noChangeArrowheads="1"/>
          </p:cNvPicPr>
          <p:nvPr>
            <p:ph type="body" idx="1"/>
          </p:nvPr>
        </p:nvPicPr>
        <p:blipFill>
          <a:blip r:embed="rId3"/>
          <a:srcRect/>
          <a:stretch>
            <a:fillRect/>
          </a:stretch>
        </p:blipFill>
        <p:spPr>
          <a:xfrm>
            <a:off x="152400" y="838200"/>
            <a:ext cx="6172200" cy="4629150"/>
          </a:xfrm>
          <a:ln w="28575">
            <a:solidFill>
              <a:schemeClr val="tx1"/>
            </a:solidFill>
          </a:ln>
        </p:spPr>
      </p:pic>
      <p:pic>
        <p:nvPicPr>
          <p:cNvPr id="142339" name="Picture 3"/>
          <p:cNvPicPr>
            <a:picLocks noChangeAspect="1" noChangeArrowheads="1"/>
          </p:cNvPicPr>
          <p:nvPr/>
        </p:nvPicPr>
        <p:blipFill>
          <a:blip r:embed="rId4"/>
          <a:srcRect/>
          <a:stretch>
            <a:fillRect/>
          </a:stretch>
        </p:blipFill>
        <p:spPr bwMode="auto">
          <a:xfrm>
            <a:off x="5105399" y="2895600"/>
            <a:ext cx="5080001" cy="3810000"/>
          </a:xfrm>
          <a:prstGeom prst="rect">
            <a:avLst/>
          </a:prstGeom>
          <a:noFill/>
          <a:ln w="28575">
            <a:solidFill>
              <a:schemeClr val="tx1"/>
            </a:solidFill>
            <a:miter lim="800000"/>
            <a:headEnd/>
            <a:tailEnd/>
          </a:ln>
        </p:spPr>
      </p:pic>
      <p:sp>
        <p:nvSpPr>
          <p:cNvPr id="142340" name="Rectangle 4"/>
          <p:cNvSpPr>
            <a:spLocks noChangeArrowheads="1"/>
          </p:cNvSpPr>
          <p:nvPr/>
        </p:nvSpPr>
        <p:spPr bwMode="auto">
          <a:xfrm>
            <a:off x="6310313" y="762000"/>
            <a:ext cx="3708066" cy="1815882"/>
          </a:xfrm>
          <a:prstGeom prst="rect">
            <a:avLst/>
          </a:prstGeom>
          <a:noFill/>
          <a:ln w="9525">
            <a:noFill/>
            <a:miter lim="800000"/>
            <a:headEnd/>
            <a:tailEnd/>
          </a:ln>
        </p:spPr>
        <p:txBody>
          <a:bodyPr wrap="none">
            <a:prstTxWarp prst="textNoShape">
              <a:avLst/>
            </a:prstTxWarp>
            <a:spAutoFit/>
          </a:bodyPr>
          <a:lstStyle/>
          <a:p>
            <a:r>
              <a:rPr lang="ja-JP" altLang="en-US" sz="2800">
                <a:solidFill>
                  <a:srgbClr val="FFFFFF"/>
                </a:solidFill>
              </a:rPr>
              <a:t>喫煙離席時は</a:t>
            </a:r>
            <a:endParaRPr lang="en-US" altLang="ja-JP" sz="2800">
              <a:solidFill>
                <a:srgbClr val="FFFFFF"/>
              </a:solidFill>
            </a:endParaRPr>
          </a:p>
          <a:p>
            <a:r>
              <a:rPr lang="ja-JP" altLang="en-US" sz="2800">
                <a:solidFill>
                  <a:srgbClr val="FFFFFF"/>
                </a:solidFill>
              </a:rPr>
              <a:t>タイマーを７分にセット、</a:t>
            </a:r>
            <a:endParaRPr lang="en-US" altLang="ja-JP" sz="2800">
              <a:solidFill>
                <a:srgbClr val="FFFFFF"/>
              </a:solidFill>
            </a:endParaRPr>
          </a:p>
          <a:p>
            <a:r>
              <a:rPr lang="ja-JP" altLang="en-US" sz="2800">
                <a:solidFill>
                  <a:srgbClr val="FFFFFF"/>
                </a:solidFill>
              </a:rPr>
              <a:t>戻る前に鳴ったら</a:t>
            </a:r>
            <a:endParaRPr lang="en-US" altLang="ja-JP" sz="2800">
              <a:solidFill>
                <a:srgbClr val="FFFFFF"/>
              </a:solidFill>
            </a:endParaRPr>
          </a:p>
          <a:p>
            <a:r>
              <a:rPr lang="en-US" altLang="ja-JP" sz="2800">
                <a:solidFill>
                  <a:srgbClr val="FFFFFF"/>
                </a:solidFill>
              </a:rPr>
              <a:t>1000</a:t>
            </a:r>
            <a:r>
              <a:rPr lang="ja-JP" altLang="en-US" sz="2800">
                <a:solidFill>
                  <a:srgbClr val="FFFFFF"/>
                </a:solidFill>
              </a:rPr>
              <a:t>円の罰金</a:t>
            </a:r>
          </a:p>
        </p:txBody>
      </p:sp>
      <p:sp>
        <p:nvSpPr>
          <p:cNvPr id="2002950" name="Rectangle 6"/>
          <p:cNvSpPr>
            <a:spLocks noGrp="1" noChangeArrowheads="1"/>
          </p:cNvSpPr>
          <p:nvPr>
            <p:ph type="title"/>
          </p:nvPr>
        </p:nvSpPr>
        <p:spPr>
          <a:xfrm>
            <a:off x="0" y="177800"/>
            <a:ext cx="10023476" cy="457200"/>
          </a:xfrm>
        </p:spPr>
        <p:txBody>
          <a:bodyPr/>
          <a:lstStyle/>
          <a:p>
            <a:pPr eaLnBrk="1">
              <a:defRPr/>
            </a:pPr>
            <a:r>
              <a:rPr lang="ja-JP" altLang="en-US" sz="3600"/>
              <a:t>某社ルール社内禁煙＋喫煙離席は７分以内</a:t>
            </a:r>
          </a:p>
        </p:txBody>
      </p:sp>
      <p:sp>
        <p:nvSpPr>
          <p:cNvPr id="142342" name="Line 7"/>
          <p:cNvSpPr>
            <a:spLocks noChangeShapeType="1"/>
          </p:cNvSpPr>
          <p:nvPr/>
        </p:nvSpPr>
        <p:spPr bwMode="auto">
          <a:xfrm>
            <a:off x="7734301" y="2514600"/>
            <a:ext cx="419100" cy="2667000"/>
          </a:xfrm>
          <a:prstGeom prst="line">
            <a:avLst/>
          </a:prstGeom>
          <a:noFill/>
          <a:ln w="76200">
            <a:solidFill>
              <a:schemeClr val="tx2"/>
            </a:solidFill>
            <a:round/>
            <a:headEnd/>
            <a:tailEnd type="triangle" w="med" len="med"/>
          </a:ln>
        </p:spPr>
        <p:txBody>
          <a:bodyPr wrap="none" anchor="ctr">
            <a:prstTxWarp prst="textNoShape">
              <a:avLst/>
            </a:prstTxWarp>
          </a:bodyPr>
          <a:lstStyle/>
          <a:p>
            <a:endParaRPr lang="ja-JP" altLang="en-US">
              <a:solidFill>
                <a:srgbClr val="FFFFFF"/>
              </a:solidFill>
            </a:endParaRPr>
          </a:p>
        </p:txBody>
      </p:sp>
      <p:sp>
        <p:nvSpPr>
          <p:cNvPr id="142343" name="AutoShape 8"/>
          <p:cNvSpPr>
            <a:spLocks noChangeArrowheads="1"/>
          </p:cNvSpPr>
          <p:nvPr/>
        </p:nvSpPr>
        <p:spPr bwMode="auto">
          <a:xfrm>
            <a:off x="5259388" y="5775325"/>
            <a:ext cx="1687512" cy="642938"/>
          </a:xfrm>
          <a:prstGeom prst="wedgeEllipseCallout">
            <a:avLst>
              <a:gd name="adj1" fmla="val 104102"/>
              <a:gd name="adj2" fmla="val -37903"/>
            </a:avLst>
          </a:prstGeom>
          <a:solidFill>
            <a:srgbClr val="000DB7"/>
          </a:solidFill>
          <a:ln w="12700">
            <a:solidFill>
              <a:schemeClr val="tx1"/>
            </a:solidFill>
            <a:miter lim="800000"/>
            <a:headEnd/>
            <a:tailEnd/>
          </a:ln>
        </p:spPr>
        <p:txBody>
          <a:bodyPr wrap="none" anchor="ctr">
            <a:prstTxWarp prst="textNoShape">
              <a:avLst/>
            </a:prstTxWarp>
          </a:bodyPr>
          <a:lstStyle/>
          <a:p>
            <a:pPr algn="ctr" eaLnBrk="0" hangingPunct="0"/>
            <a:r>
              <a:rPr lang="ja-JP" altLang="en-US">
                <a:solidFill>
                  <a:srgbClr val="FFFFFF"/>
                </a:solidFill>
              </a:rPr>
              <a:t>ピピピ</a:t>
            </a:r>
          </a:p>
        </p:txBody>
      </p:sp>
      <p:sp>
        <p:nvSpPr>
          <p:cNvPr id="142344" name="Rectangle 9"/>
          <p:cNvSpPr>
            <a:spLocks noChangeArrowheads="1"/>
          </p:cNvSpPr>
          <p:nvPr/>
        </p:nvSpPr>
        <p:spPr bwMode="auto">
          <a:xfrm>
            <a:off x="88903" y="801690"/>
            <a:ext cx="5604419" cy="461665"/>
          </a:xfrm>
          <a:prstGeom prst="rect">
            <a:avLst/>
          </a:prstGeom>
          <a:solidFill>
            <a:srgbClr val="000DB7"/>
          </a:solidFill>
          <a:ln w="12700">
            <a:solidFill>
              <a:schemeClr val="tx1"/>
            </a:solidFill>
            <a:miter lim="800000"/>
            <a:headEnd/>
            <a:tailEnd/>
          </a:ln>
        </p:spPr>
        <p:txBody>
          <a:bodyPr wrap="none">
            <a:prstTxWarp prst="textNoShape">
              <a:avLst/>
            </a:prstTxWarp>
            <a:spAutoFit/>
          </a:bodyPr>
          <a:lstStyle/>
          <a:p>
            <a:pPr eaLnBrk="0" hangingPunct="0"/>
            <a:r>
              <a:rPr lang="ja-JP" altLang="en-US">
                <a:solidFill>
                  <a:srgbClr val="FFFFFF"/>
                </a:solidFill>
              </a:rPr>
              <a:t>テナント内禁煙：ビル共用の喫煙室の使用</a:t>
            </a:r>
          </a:p>
        </p:txBody>
      </p:sp>
      <p:sp>
        <p:nvSpPr>
          <p:cNvPr id="142345" name="テキスト ボックス 9"/>
          <p:cNvSpPr txBox="1">
            <a:spLocks noChangeArrowheads="1"/>
          </p:cNvSpPr>
          <p:nvPr/>
        </p:nvSpPr>
        <p:spPr bwMode="auto">
          <a:xfrm>
            <a:off x="38102" y="5486400"/>
            <a:ext cx="5299047" cy="1200328"/>
          </a:xfrm>
          <a:prstGeom prst="rect">
            <a:avLst/>
          </a:prstGeom>
          <a:noFill/>
          <a:ln w="9525">
            <a:noFill/>
            <a:miter lim="800000"/>
            <a:headEnd/>
            <a:tailEnd/>
          </a:ln>
        </p:spPr>
        <p:txBody>
          <a:bodyPr wrap="none">
            <a:prstTxWarp prst="textNoShape">
              <a:avLst/>
            </a:prstTxWarp>
            <a:spAutoFit/>
          </a:bodyPr>
          <a:lstStyle/>
          <a:p>
            <a:pPr eaLnBrk="0" hangingPunct="0"/>
            <a:r>
              <a:rPr lang="ja-JP" altLang="en-US">
                <a:solidFill>
                  <a:srgbClr val="FFFFFF"/>
                </a:solidFill>
              </a:rPr>
              <a:t>理由</a:t>
            </a:r>
            <a:r>
              <a:rPr lang="en-US" altLang="ja-JP">
                <a:solidFill>
                  <a:srgbClr val="FFFFFF"/>
                </a:solidFill>
              </a:rPr>
              <a:t>①</a:t>
            </a:r>
            <a:r>
              <a:rPr lang="ja-JP" altLang="en-US">
                <a:solidFill>
                  <a:srgbClr val="FFFFFF"/>
                </a:solidFill>
              </a:rPr>
              <a:t>本人の作業効率低下</a:t>
            </a:r>
            <a:endParaRPr lang="en-US" altLang="ja-JP">
              <a:solidFill>
                <a:srgbClr val="FFFFFF"/>
              </a:solidFill>
            </a:endParaRPr>
          </a:p>
          <a:p>
            <a:pPr eaLnBrk="0" hangingPunct="0"/>
            <a:r>
              <a:rPr lang="ja-JP" altLang="en-US">
                <a:solidFill>
                  <a:srgbClr val="FFFFFF"/>
                </a:solidFill>
              </a:rPr>
              <a:t>理由</a:t>
            </a:r>
            <a:r>
              <a:rPr lang="en-US" altLang="ja-JP">
                <a:solidFill>
                  <a:srgbClr val="FFFFFF"/>
                </a:solidFill>
              </a:rPr>
              <a:t>②</a:t>
            </a:r>
            <a:r>
              <a:rPr lang="ja-JP" altLang="en-US">
                <a:solidFill>
                  <a:srgbClr val="FFFFFF"/>
                </a:solidFill>
              </a:rPr>
              <a:t>用事があるとき席に居ないため、</a:t>
            </a:r>
            <a:endParaRPr lang="en-US" altLang="ja-JP">
              <a:solidFill>
                <a:srgbClr val="FFFFFF"/>
              </a:solidFill>
            </a:endParaRPr>
          </a:p>
          <a:p>
            <a:pPr eaLnBrk="0" hangingPunct="0"/>
            <a:r>
              <a:rPr lang="ja-JP" altLang="en-US">
                <a:solidFill>
                  <a:srgbClr val="FFFFFF"/>
                </a:solidFill>
              </a:rPr>
              <a:t>チーム全体のパフォーマンスが低下</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4386" name="Picture 2"/>
          <p:cNvPicPr>
            <a:picLocks noGrp="1" noChangeAspect="1" noChangeArrowheads="1"/>
          </p:cNvPicPr>
          <p:nvPr>
            <p:ph type="body" idx="1"/>
          </p:nvPr>
        </p:nvPicPr>
        <p:blipFill>
          <a:blip r:embed="rId3"/>
          <a:srcRect/>
          <a:stretch>
            <a:fillRect/>
          </a:stretch>
        </p:blipFill>
        <p:spPr>
          <a:xfrm>
            <a:off x="152400" y="838200"/>
            <a:ext cx="6172200" cy="4629150"/>
          </a:xfrm>
          <a:ln w="28575">
            <a:solidFill>
              <a:schemeClr val="tx1"/>
            </a:solidFill>
          </a:ln>
        </p:spPr>
      </p:pic>
      <p:sp>
        <p:nvSpPr>
          <p:cNvPr id="144387" name="Rectangle 5"/>
          <p:cNvSpPr>
            <a:spLocks noChangeArrowheads="1"/>
          </p:cNvSpPr>
          <p:nvPr/>
        </p:nvSpPr>
        <p:spPr bwMode="auto">
          <a:xfrm>
            <a:off x="85727" y="5476878"/>
            <a:ext cx="9498113" cy="1384995"/>
          </a:xfrm>
          <a:prstGeom prst="rect">
            <a:avLst/>
          </a:prstGeom>
          <a:noFill/>
          <a:ln w="9525">
            <a:noFill/>
            <a:miter lim="800000"/>
            <a:headEnd/>
            <a:tailEnd/>
          </a:ln>
        </p:spPr>
        <p:txBody>
          <a:bodyPr wrap="none">
            <a:prstTxWarp prst="textNoShape">
              <a:avLst/>
            </a:prstTxWarp>
            <a:spAutoFit/>
          </a:bodyPr>
          <a:lstStyle/>
          <a:p>
            <a:r>
              <a:rPr lang="ja-JP" altLang="en-US" sz="2800">
                <a:solidFill>
                  <a:srgbClr val="FFFFFF"/>
                </a:solidFill>
              </a:rPr>
              <a:t>タバコ離席中に電話が鳴り、同僚が対応したら</a:t>
            </a:r>
            <a:r>
              <a:rPr lang="en-US" altLang="ja-JP" sz="2800">
                <a:solidFill>
                  <a:srgbClr val="FFFFFF"/>
                </a:solidFill>
              </a:rPr>
              <a:t>1000</a:t>
            </a:r>
            <a:r>
              <a:rPr lang="ja-JP" altLang="en-US" sz="2800">
                <a:solidFill>
                  <a:srgbClr val="FFFFFF"/>
                </a:solidFill>
              </a:rPr>
              <a:t>円の罰金</a:t>
            </a:r>
            <a:endParaRPr lang="en-US" altLang="ja-JP" sz="2800">
              <a:solidFill>
                <a:srgbClr val="FFFFFF"/>
              </a:solidFill>
            </a:endParaRPr>
          </a:p>
          <a:p>
            <a:r>
              <a:rPr lang="ja-JP" altLang="en-US" sz="2800">
                <a:solidFill>
                  <a:srgbClr val="FFFFFF"/>
                </a:solidFill>
              </a:rPr>
              <a:t>理由</a:t>
            </a:r>
            <a:r>
              <a:rPr lang="en-US" altLang="ja-JP" sz="2800">
                <a:solidFill>
                  <a:srgbClr val="FFFFFF"/>
                </a:solidFill>
              </a:rPr>
              <a:t>③</a:t>
            </a:r>
            <a:r>
              <a:rPr lang="ja-JP" altLang="en-US" sz="2800">
                <a:solidFill>
                  <a:srgbClr val="FFFFFF"/>
                </a:solidFill>
              </a:rPr>
              <a:t>ビジネスロス、</a:t>
            </a:r>
            <a:r>
              <a:rPr lang="en-US" altLang="ja-JP" sz="2800">
                <a:solidFill>
                  <a:srgbClr val="FFFFFF"/>
                </a:solidFill>
              </a:rPr>
              <a:t>④</a:t>
            </a:r>
            <a:r>
              <a:rPr lang="ja-JP" altLang="en-US" sz="2800">
                <a:solidFill>
                  <a:srgbClr val="FFFFFF"/>
                </a:solidFill>
              </a:rPr>
              <a:t>周囲の非喫煙者への業務負担</a:t>
            </a:r>
            <a:endParaRPr lang="en-US" altLang="ja-JP" sz="2800">
              <a:solidFill>
                <a:srgbClr val="FFFFFF"/>
              </a:solidFill>
            </a:endParaRPr>
          </a:p>
          <a:p>
            <a:r>
              <a:rPr lang="ja-JP" altLang="en-US" sz="2800">
                <a:solidFill>
                  <a:srgbClr val="FFFFFF"/>
                </a:solidFill>
              </a:rPr>
              <a:t>ついに、喫煙者はゼロになった。</a:t>
            </a:r>
          </a:p>
        </p:txBody>
      </p:sp>
      <p:sp>
        <p:nvSpPr>
          <p:cNvPr id="2002950" name="Rectangle 6"/>
          <p:cNvSpPr>
            <a:spLocks noGrp="1" noChangeArrowheads="1"/>
          </p:cNvSpPr>
          <p:nvPr>
            <p:ph type="title"/>
          </p:nvPr>
        </p:nvSpPr>
        <p:spPr>
          <a:xfrm>
            <a:off x="0" y="177800"/>
            <a:ext cx="10023476" cy="457200"/>
          </a:xfrm>
        </p:spPr>
        <p:txBody>
          <a:bodyPr/>
          <a:lstStyle/>
          <a:p>
            <a:pPr eaLnBrk="1">
              <a:defRPr/>
            </a:pPr>
            <a:r>
              <a:rPr lang="ja-JP" altLang="en-US" sz="3600"/>
              <a:t>某社ルール社内禁煙＋喫煙離席は７分以内</a:t>
            </a:r>
          </a:p>
        </p:txBody>
      </p:sp>
      <p:sp>
        <p:nvSpPr>
          <p:cNvPr id="144389" name="Rectangle 9"/>
          <p:cNvSpPr>
            <a:spLocks noChangeArrowheads="1"/>
          </p:cNvSpPr>
          <p:nvPr/>
        </p:nvSpPr>
        <p:spPr bwMode="auto">
          <a:xfrm>
            <a:off x="88903" y="801690"/>
            <a:ext cx="5604419" cy="461665"/>
          </a:xfrm>
          <a:prstGeom prst="rect">
            <a:avLst/>
          </a:prstGeom>
          <a:solidFill>
            <a:srgbClr val="000DB7"/>
          </a:solidFill>
          <a:ln w="12700">
            <a:solidFill>
              <a:schemeClr val="tx1"/>
            </a:solidFill>
            <a:miter lim="800000"/>
            <a:headEnd/>
            <a:tailEnd/>
          </a:ln>
        </p:spPr>
        <p:txBody>
          <a:bodyPr wrap="none">
            <a:prstTxWarp prst="textNoShape">
              <a:avLst/>
            </a:prstTxWarp>
            <a:spAutoFit/>
          </a:bodyPr>
          <a:lstStyle/>
          <a:p>
            <a:pPr eaLnBrk="0" hangingPunct="0"/>
            <a:r>
              <a:rPr lang="ja-JP" altLang="en-US">
                <a:solidFill>
                  <a:srgbClr val="FFFFFF"/>
                </a:solidFill>
              </a:rPr>
              <a:t>テナント内禁煙：ビル共用の喫煙室の使用</a:t>
            </a:r>
          </a:p>
        </p:txBody>
      </p:sp>
      <p:pic>
        <p:nvPicPr>
          <p:cNvPr id="144390" name="図 9"/>
          <p:cNvPicPr>
            <a:picLocks noChangeAspect="1"/>
          </p:cNvPicPr>
          <p:nvPr/>
        </p:nvPicPr>
        <p:blipFill>
          <a:blip r:embed="rId4"/>
          <a:srcRect/>
          <a:stretch>
            <a:fillRect/>
          </a:stretch>
        </p:blipFill>
        <p:spPr bwMode="auto">
          <a:xfrm>
            <a:off x="4764088" y="1676400"/>
            <a:ext cx="5332412" cy="3549650"/>
          </a:xfrm>
          <a:prstGeom prst="rect">
            <a:avLst/>
          </a:prstGeom>
          <a:noFill/>
          <a:ln w="28575">
            <a:solidFill>
              <a:schemeClr val="tx1"/>
            </a:solidFill>
            <a:round/>
            <a:headEnd/>
            <a:tailEnd/>
          </a:ln>
        </p:spPr>
      </p:pic>
      <p:sp>
        <p:nvSpPr>
          <p:cNvPr id="144391" name="テキスト ボックス 6"/>
          <p:cNvSpPr txBox="1">
            <a:spLocks noChangeArrowheads="1"/>
          </p:cNvSpPr>
          <p:nvPr/>
        </p:nvSpPr>
        <p:spPr bwMode="auto">
          <a:xfrm>
            <a:off x="6362700" y="985841"/>
            <a:ext cx="3834704" cy="461665"/>
          </a:xfrm>
          <a:prstGeom prst="rect">
            <a:avLst/>
          </a:prstGeom>
          <a:noFill/>
          <a:ln w="9525">
            <a:noFill/>
            <a:miter lim="800000"/>
            <a:headEnd/>
            <a:tailEnd/>
          </a:ln>
        </p:spPr>
        <p:txBody>
          <a:bodyPr wrap="none">
            <a:prstTxWarp prst="textNoShape">
              <a:avLst/>
            </a:prstTxWarp>
            <a:spAutoFit/>
          </a:bodyPr>
          <a:lstStyle/>
          <a:p>
            <a:pPr eaLnBrk="0" hangingPunct="0"/>
            <a:r>
              <a:rPr lang="ja-JP" altLang="en-US">
                <a:solidFill>
                  <a:srgbClr val="FFFFFF"/>
                </a:solidFill>
              </a:rPr>
              <a:t>タバコ離席時は、幟を立てる</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2575" y="474663"/>
            <a:ext cx="9758363" cy="1143000"/>
          </a:xfrm>
        </p:spPr>
        <p:txBody>
          <a:bodyPr/>
          <a:lstStyle/>
          <a:p>
            <a:pPr eaLnBrk="1">
              <a:defRPr/>
            </a:pPr>
            <a:r>
              <a:rPr lang="ja-JP" altLang="en-US" sz="2400"/>
              <a:t>１時間に１回喫煙離席、</a:t>
            </a:r>
            <a:r>
              <a:rPr lang="en-US" altLang="ja-JP" sz="2400"/>
              <a:t/>
            </a:r>
            <a:br>
              <a:rPr lang="en-US" altLang="ja-JP" sz="2400"/>
            </a:br>
            <a:r>
              <a:rPr lang="ja-JP" altLang="en-US" sz="2400"/>
              <a:t>非喫煙者に比べて１回当たりの</a:t>
            </a:r>
            <a:r>
              <a:rPr lang="ja-JP" altLang="en-US" sz="2800" u="sng"/>
              <a:t>余分な離席時間</a:t>
            </a:r>
            <a:r>
              <a:rPr lang="ja-JP" altLang="en-US" sz="2400"/>
              <a:t>を７分とする</a:t>
            </a:r>
          </a:p>
        </p:txBody>
      </p:sp>
      <p:sp>
        <p:nvSpPr>
          <p:cNvPr id="146435" name="Rectangle 2"/>
          <p:cNvSpPr txBox="1">
            <a:spLocks noChangeArrowheads="1"/>
          </p:cNvSpPr>
          <p:nvPr/>
        </p:nvSpPr>
        <p:spPr bwMode="auto">
          <a:xfrm>
            <a:off x="0" y="-76200"/>
            <a:ext cx="9285288" cy="838200"/>
          </a:xfrm>
          <a:prstGeom prst="rect">
            <a:avLst/>
          </a:prstGeom>
          <a:noFill/>
          <a:ln w="9525">
            <a:noFill/>
            <a:miter lim="800000"/>
            <a:headEnd/>
            <a:tailEnd/>
          </a:ln>
        </p:spPr>
        <p:txBody>
          <a:bodyPr anchor="ctr">
            <a:prstTxWarp prst="textNoShape">
              <a:avLst/>
            </a:prstTxWarp>
          </a:bodyPr>
          <a:lstStyle/>
          <a:p>
            <a:pPr algn="ctr"/>
            <a:r>
              <a:rPr lang="ja-JP" altLang="en-US" sz="2000">
                <a:solidFill>
                  <a:srgbClr val="FFFF00"/>
                </a:solidFill>
              </a:rPr>
              <a:t>労働生産性に係わるコスト</a:t>
            </a:r>
            <a:r>
              <a:rPr lang="en-US" altLang="ja-JP" sz="2000">
                <a:solidFill>
                  <a:srgbClr val="FFFF00"/>
                </a:solidFill>
              </a:rPr>
              <a:t>:</a:t>
            </a:r>
            <a:r>
              <a:rPr lang="ja-JP" altLang="en-US" sz="3200">
                <a:solidFill>
                  <a:srgbClr val="FFFF00"/>
                </a:solidFill>
              </a:rPr>
              <a:t>喫煙離席の労働時間の損失</a:t>
            </a:r>
          </a:p>
        </p:txBody>
      </p:sp>
      <p:sp>
        <p:nvSpPr>
          <p:cNvPr id="146436" name="Rectangle 3"/>
          <p:cNvSpPr>
            <a:spLocks noChangeArrowheads="1"/>
          </p:cNvSpPr>
          <p:nvPr/>
        </p:nvSpPr>
        <p:spPr bwMode="auto">
          <a:xfrm>
            <a:off x="1266826" y="2649542"/>
            <a:ext cx="2952750" cy="414337"/>
          </a:xfrm>
          <a:prstGeom prst="rect">
            <a:avLst/>
          </a:prstGeom>
          <a:solidFill>
            <a:srgbClr val="000EFD"/>
          </a:solidFill>
          <a:ln w="12700">
            <a:solidFill>
              <a:schemeClr val="tx1"/>
            </a:solidFill>
            <a:miter lim="800000"/>
            <a:headEnd/>
            <a:tailEnd/>
          </a:ln>
        </p:spPr>
        <p:txBody>
          <a:bodyPr wrap="none" anchor="ctr">
            <a:prstTxWarp prst="textNoShape">
              <a:avLst/>
            </a:prstTxWarp>
          </a:bodyPr>
          <a:lstStyle/>
          <a:p>
            <a:pPr algn="ctr" eaLnBrk="0" hangingPunct="0"/>
            <a:r>
              <a:rPr lang="ja-JP" altLang="en-US">
                <a:solidFill>
                  <a:srgbClr val="FFFFFF"/>
                </a:solidFill>
              </a:rPr>
              <a:t>午前</a:t>
            </a:r>
          </a:p>
        </p:txBody>
      </p:sp>
      <p:sp>
        <p:nvSpPr>
          <p:cNvPr id="146437" name="Rectangle 4"/>
          <p:cNvSpPr>
            <a:spLocks noChangeArrowheads="1"/>
          </p:cNvSpPr>
          <p:nvPr/>
        </p:nvSpPr>
        <p:spPr bwMode="auto">
          <a:xfrm>
            <a:off x="5083177" y="2649542"/>
            <a:ext cx="3673475" cy="363537"/>
          </a:xfrm>
          <a:prstGeom prst="rect">
            <a:avLst/>
          </a:prstGeom>
          <a:solidFill>
            <a:srgbClr val="000EFD"/>
          </a:solidFill>
          <a:ln w="12700">
            <a:solidFill>
              <a:schemeClr val="tx1"/>
            </a:solidFill>
            <a:miter lim="800000"/>
            <a:headEnd/>
            <a:tailEnd/>
          </a:ln>
        </p:spPr>
        <p:txBody>
          <a:bodyPr wrap="none" anchor="ctr">
            <a:prstTxWarp prst="textNoShape">
              <a:avLst/>
            </a:prstTxWarp>
          </a:bodyPr>
          <a:lstStyle/>
          <a:p>
            <a:pPr algn="ctr" eaLnBrk="0" hangingPunct="0"/>
            <a:r>
              <a:rPr lang="ja-JP" altLang="en-US">
                <a:solidFill>
                  <a:srgbClr val="FFFFFF"/>
                </a:solidFill>
              </a:rPr>
              <a:t>午後</a:t>
            </a:r>
          </a:p>
        </p:txBody>
      </p:sp>
      <p:sp>
        <p:nvSpPr>
          <p:cNvPr id="146438" name="Rectangle 6"/>
          <p:cNvSpPr>
            <a:spLocks noChangeArrowheads="1"/>
          </p:cNvSpPr>
          <p:nvPr/>
        </p:nvSpPr>
        <p:spPr bwMode="auto">
          <a:xfrm>
            <a:off x="1104904" y="2057404"/>
            <a:ext cx="8025755" cy="646331"/>
          </a:xfrm>
          <a:prstGeom prst="rect">
            <a:avLst/>
          </a:prstGeom>
          <a:noFill/>
          <a:ln w="12700">
            <a:noFill/>
            <a:miter lim="800000"/>
            <a:headEnd/>
            <a:tailEnd/>
          </a:ln>
        </p:spPr>
        <p:txBody>
          <a:bodyPr wrap="none">
            <a:prstTxWarp prst="textNoShape">
              <a:avLst/>
            </a:prstTxWarp>
            <a:spAutoFit/>
          </a:bodyPr>
          <a:lstStyle/>
          <a:p>
            <a:pPr eaLnBrk="0" hangingPunct="0"/>
            <a:r>
              <a:rPr lang="ja-JP" altLang="en-US" sz="3600">
                <a:solidFill>
                  <a:srgbClr val="FFFFFF"/>
                </a:solidFill>
              </a:rPr>
              <a:t>９　</a:t>
            </a:r>
            <a:r>
              <a:rPr lang="en-US" altLang="ja-JP" sz="3600">
                <a:solidFill>
                  <a:srgbClr val="FFFFFF"/>
                </a:solidFill>
              </a:rPr>
              <a:t>  </a:t>
            </a:r>
            <a:r>
              <a:rPr lang="en-US" altLang="ja-JP" sz="3600">
                <a:solidFill>
                  <a:srgbClr val="FFFF00"/>
                </a:solidFill>
              </a:rPr>
              <a:t>10</a:t>
            </a:r>
            <a:r>
              <a:rPr lang="ja-JP" altLang="en-US" sz="3600">
                <a:solidFill>
                  <a:srgbClr val="FFFF00"/>
                </a:solidFill>
              </a:rPr>
              <a:t>　</a:t>
            </a:r>
            <a:r>
              <a:rPr lang="en-US" altLang="ja-JP" sz="3600">
                <a:solidFill>
                  <a:srgbClr val="FFFF00"/>
                </a:solidFill>
              </a:rPr>
              <a:t>  11 </a:t>
            </a:r>
            <a:r>
              <a:rPr lang="ja-JP" altLang="en-US" sz="3600">
                <a:solidFill>
                  <a:srgbClr val="FFFFFF"/>
                </a:solidFill>
              </a:rPr>
              <a:t>　</a:t>
            </a:r>
            <a:r>
              <a:rPr lang="en-US" altLang="ja-JP" sz="3600">
                <a:solidFill>
                  <a:srgbClr val="FFFFFF"/>
                </a:solidFill>
              </a:rPr>
              <a:t>12</a:t>
            </a:r>
            <a:r>
              <a:rPr lang="ja-JP" altLang="en-US" sz="3600">
                <a:solidFill>
                  <a:srgbClr val="FFFFFF"/>
                </a:solidFill>
              </a:rPr>
              <a:t>　</a:t>
            </a:r>
            <a:r>
              <a:rPr lang="en-US" altLang="ja-JP" sz="3600">
                <a:solidFill>
                  <a:srgbClr val="FFFFFF"/>
                </a:solidFill>
              </a:rPr>
              <a:t>  13 </a:t>
            </a:r>
            <a:r>
              <a:rPr lang="ja-JP" altLang="en-US" sz="3600">
                <a:solidFill>
                  <a:srgbClr val="FFFFFF"/>
                </a:solidFill>
              </a:rPr>
              <a:t>　</a:t>
            </a:r>
            <a:r>
              <a:rPr lang="en-US" altLang="ja-JP" sz="3600">
                <a:solidFill>
                  <a:srgbClr val="FFFF00"/>
                </a:solidFill>
              </a:rPr>
              <a:t>14 </a:t>
            </a:r>
            <a:r>
              <a:rPr lang="ja-JP" altLang="en-US" sz="3600">
                <a:solidFill>
                  <a:srgbClr val="FFFF00"/>
                </a:solidFill>
              </a:rPr>
              <a:t>　</a:t>
            </a:r>
            <a:r>
              <a:rPr lang="en-US" altLang="ja-JP" sz="3600">
                <a:solidFill>
                  <a:srgbClr val="FFFF00"/>
                </a:solidFill>
              </a:rPr>
              <a:t>15</a:t>
            </a:r>
            <a:r>
              <a:rPr lang="ja-JP" altLang="en-US" sz="3600">
                <a:solidFill>
                  <a:srgbClr val="FFFF00"/>
                </a:solidFill>
              </a:rPr>
              <a:t>　</a:t>
            </a:r>
            <a:r>
              <a:rPr lang="en-US" altLang="ja-JP" sz="3600">
                <a:solidFill>
                  <a:srgbClr val="FFFF00"/>
                </a:solidFill>
              </a:rPr>
              <a:t> 16</a:t>
            </a:r>
            <a:r>
              <a:rPr lang="ja-JP" altLang="en-US" sz="3600">
                <a:solidFill>
                  <a:srgbClr val="FFFFFF"/>
                </a:solidFill>
              </a:rPr>
              <a:t>　</a:t>
            </a:r>
            <a:r>
              <a:rPr lang="en-US" altLang="ja-JP" sz="3600">
                <a:solidFill>
                  <a:srgbClr val="FFFFFF"/>
                </a:solidFill>
              </a:rPr>
              <a:t>  17</a:t>
            </a:r>
          </a:p>
        </p:txBody>
      </p:sp>
      <p:sp>
        <p:nvSpPr>
          <p:cNvPr id="146439" name="Line 7"/>
          <p:cNvSpPr>
            <a:spLocks noChangeShapeType="1"/>
          </p:cNvSpPr>
          <p:nvPr/>
        </p:nvSpPr>
        <p:spPr bwMode="auto">
          <a:xfrm flipH="1">
            <a:off x="1714500" y="1612900"/>
            <a:ext cx="1055688" cy="533400"/>
          </a:xfrm>
          <a:prstGeom prst="line">
            <a:avLst/>
          </a:prstGeom>
          <a:noFill/>
          <a:ln w="28575">
            <a:solidFill>
              <a:schemeClr val="tx2"/>
            </a:solidFill>
            <a:round/>
            <a:headEnd/>
            <a:tailEnd type="triangle" w="med" len="med"/>
          </a:ln>
        </p:spPr>
        <p:txBody>
          <a:bodyPr wrap="none" anchor="ctr">
            <a:prstTxWarp prst="textNoShape">
              <a:avLst/>
            </a:prstTxWarp>
          </a:bodyPr>
          <a:lstStyle/>
          <a:p>
            <a:endParaRPr lang="ja-JP" altLang="en-US">
              <a:solidFill>
                <a:srgbClr val="FFFFFF"/>
              </a:solidFill>
            </a:endParaRPr>
          </a:p>
        </p:txBody>
      </p:sp>
      <p:sp>
        <p:nvSpPr>
          <p:cNvPr id="146440" name="Line 8"/>
          <p:cNvSpPr>
            <a:spLocks noChangeShapeType="1"/>
          </p:cNvSpPr>
          <p:nvPr/>
        </p:nvSpPr>
        <p:spPr bwMode="auto">
          <a:xfrm flipH="1">
            <a:off x="2665414" y="1600200"/>
            <a:ext cx="631825" cy="533400"/>
          </a:xfrm>
          <a:prstGeom prst="line">
            <a:avLst/>
          </a:prstGeom>
          <a:noFill/>
          <a:ln w="28575">
            <a:solidFill>
              <a:schemeClr val="tx2"/>
            </a:solidFill>
            <a:round/>
            <a:headEnd/>
            <a:tailEnd type="triangle" w="med" len="med"/>
          </a:ln>
        </p:spPr>
        <p:txBody>
          <a:bodyPr wrap="none" anchor="ctr">
            <a:prstTxWarp prst="textNoShape">
              <a:avLst/>
            </a:prstTxWarp>
          </a:bodyPr>
          <a:lstStyle/>
          <a:p>
            <a:endParaRPr lang="ja-JP" altLang="en-US">
              <a:solidFill>
                <a:srgbClr val="FFFFFF"/>
              </a:solidFill>
            </a:endParaRPr>
          </a:p>
        </p:txBody>
      </p:sp>
      <p:sp>
        <p:nvSpPr>
          <p:cNvPr id="146441" name="Line 9"/>
          <p:cNvSpPr>
            <a:spLocks noChangeShapeType="1"/>
          </p:cNvSpPr>
          <p:nvPr/>
        </p:nvSpPr>
        <p:spPr bwMode="auto">
          <a:xfrm>
            <a:off x="5503865" y="1727200"/>
            <a:ext cx="282575" cy="457200"/>
          </a:xfrm>
          <a:prstGeom prst="line">
            <a:avLst/>
          </a:prstGeom>
          <a:noFill/>
          <a:ln w="28575">
            <a:solidFill>
              <a:schemeClr val="tx2"/>
            </a:solidFill>
            <a:round/>
            <a:headEnd/>
            <a:tailEnd type="triangle" w="med" len="med"/>
          </a:ln>
        </p:spPr>
        <p:txBody>
          <a:bodyPr wrap="none" anchor="ctr">
            <a:prstTxWarp prst="textNoShape">
              <a:avLst/>
            </a:prstTxWarp>
          </a:bodyPr>
          <a:lstStyle/>
          <a:p>
            <a:endParaRPr lang="ja-JP" altLang="en-US">
              <a:solidFill>
                <a:srgbClr val="FFFFFF"/>
              </a:solidFill>
            </a:endParaRPr>
          </a:p>
        </p:txBody>
      </p:sp>
      <p:sp>
        <p:nvSpPr>
          <p:cNvPr id="146442" name="Line 10"/>
          <p:cNvSpPr>
            <a:spLocks noChangeShapeType="1"/>
          </p:cNvSpPr>
          <p:nvPr/>
        </p:nvSpPr>
        <p:spPr bwMode="auto">
          <a:xfrm>
            <a:off x="5921375" y="1676400"/>
            <a:ext cx="914400" cy="533400"/>
          </a:xfrm>
          <a:prstGeom prst="line">
            <a:avLst/>
          </a:prstGeom>
          <a:noFill/>
          <a:ln w="28575">
            <a:solidFill>
              <a:schemeClr val="tx2"/>
            </a:solidFill>
            <a:round/>
            <a:headEnd/>
            <a:tailEnd type="triangle" w="med" len="med"/>
          </a:ln>
        </p:spPr>
        <p:txBody>
          <a:bodyPr wrap="none" anchor="ctr">
            <a:prstTxWarp prst="textNoShape">
              <a:avLst/>
            </a:prstTxWarp>
          </a:bodyPr>
          <a:lstStyle/>
          <a:p>
            <a:endParaRPr lang="ja-JP" altLang="en-US">
              <a:solidFill>
                <a:srgbClr val="FFFFFF"/>
              </a:solidFill>
            </a:endParaRPr>
          </a:p>
        </p:txBody>
      </p:sp>
      <p:sp>
        <p:nvSpPr>
          <p:cNvPr id="146443" name="Line 11"/>
          <p:cNvSpPr>
            <a:spLocks noChangeShapeType="1"/>
          </p:cNvSpPr>
          <p:nvPr/>
        </p:nvSpPr>
        <p:spPr bwMode="auto">
          <a:xfrm>
            <a:off x="6181727" y="1600200"/>
            <a:ext cx="1476375" cy="533400"/>
          </a:xfrm>
          <a:prstGeom prst="line">
            <a:avLst/>
          </a:prstGeom>
          <a:noFill/>
          <a:ln w="12700">
            <a:solidFill>
              <a:schemeClr val="tx2"/>
            </a:solidFill>
            <a:round/>
            <a:headEnd/>
            <a:tailEnd type="triangle" w="med" len="med"/>
          </a:ln>
        </p:spPr>
        <p:txBody>
          <a:bodyPr wrap="none" anchor="ctr">
            <a:prstTxWarp prst="textNoShape">
              <a:avLst/>
            </a:prstTxWarp>
          </a:bodyPr>
          <a:lstStyle/>
          <a:p>
            <a:endParaRPr lang="ja-JP" altLang="en-US">
              <a:solidFill>
                <a:srgbClr val="FFFFFF"/>
              </a:solidFill>
            </a:endParaRPr>
          </a:p>
        </p:txBody>
      </p:sp>
      <p:sp>
        <p:nvSpPr>
          <p:cNvPr id="146444" name="Rectangle 12"/>
          <p:cNvSpPr>
            <a:spLocks noChangeArrowheads="1"/>
          </p:cNvSpPr>
          <p:nvPr/>
        </p:nvSpPr>
        <p:spPr bwMode="auto">
          <a:xfrm>
            <a:off x="2355852" y="1524001"/>
            <a:ext cx="4431021" cy="461665"/>
          </a:xfrm>
          <a:prstGeom prst="rect">
            <a:avLst/>
          </a:prstGeom>
          <a:solidFill>
            <a:srgbClr val="FF0000"/>
          </a:solidFill>
          <a:ln w="12700">
            <a:solidFill>
              <a:schemeClr val="tx2"/>
            </a:solidFill>
            <a:miter lim="800000"/>
            <a:headEnd/>
            <a:tailEnd/>
          </a:ln>
        </p:spPr>
        <p:txBody>
          <a:bodyPr wrap="none">
            <a:prstTxWarp prst="textNoShape">
              <a:avLst/>
            </a:prstTxWarp>
            <a:spAutoFit/>
          </a:bodyPr>
          <a:lstStyle/>
          <a:p>
            <a:pPr eaLnBrk="0" hangingPunct="0"/>
            <a:r>
              <a:rPr lang="ja-JP" altLang="en-US">
                <a:solidFill>
                  <a:srgbClr val="FFFFFF"/>
                </a:solidFill>
              </a:rPr>
              <a:t>勤務時間中の喫煙離席：</a:t>
            </a:r>
            <a:r>
              <a:rPr lang="en-US" altLang="ja-JP">
                <a:solidFill>
                  <a:srgbClr val="FFFFFF"/>
                </a:solidFill>
              </a:rPr>
              <a:t>1</a:t>
            </a:r>
            <a:r>
              <a:rPr lang="ja-JP" altLang="en-US">
                <a:solidFill>
                  <a:srgbClr val="FFFFFF"/>
                </a:solidFill>
              </a:rPr>
              <a:t>日</a:t>
            </a:r>
            <a:r>
              <a:rPr lang="en-US" altLang="ja-JP">
                <a:solidFill>
                  <a:srgbClr val="FFFFFF"/>
                </a:solidFill>
              </a:rPr>
              <a:t>5</a:t>
            </a:r>
            <a:r>
              <a:rPr lang="ja-JP" altLang="en-US">
                <a:solidFill>
                  <a:srgbClr val="FFFFFF"/>
                </a:solidFill>
              </a:rPr>
              <a:t>回</a:t>
            </a:r>
          </a:p>
        </p:txBody>
      </p:sp>
      <p:sp>
        <p:nvSpPr>
          <p:cNvPr id="146445" name="Rectangle 13"/>
          <p:cNvSpPr>
            <a:spLocks noChangeArrowheads="1"/>
          </p:cNvSpPr>
          <p:nvPr/>
        </p:nvSpPr>
        <p:spPr bwMode="auto">
          <a:xfrm>
            <a:off x="422277" y="3030541"/>
            <a:ext cx="8582397" cy="461665"/>
          </a:xfrm>
          <a:prstGeom prst="rect">
            <a:avLst/>
          </a:prstGeom>
          <a:noFill/>
          <a:ln w="12700">
            <a:noFill/>
            <a:miter lim="800000"/>
            <a:headEnd/>
            <a:tailEnd/>
          </a:ln>
        </p:spPr>
        <p:txBody>
          <a:bodyPr wrap="none">
            <a:prstTxWarp prst="textNoShape">
              <a:avLst/>
            </a:prstTxWarp>
            <a:spAutoFit/>
          </a:bodyPr>
          <a:lstStyle/>
          <a:p>
            <a:pPr eaLnBrk="0" hangingPunct="0"/>
            <a:r>
              <a:rPr lang="en-US" altLang="ja-JP">
                <a:solidFill>
                  <a:srgbClr val="FFFFFF"/>
                </a:solidFill>
              </a:rPr>
              <a:t>1</a:t>
            </a:r>
            <a:r>
              <a:rPr lang="ja-JP" altLang="en-US">
                <a:solidFill>
                  <a:srgbClr val="FFFFFF"/>
                </a:solidFill>
              </a:rPr>
              <a:t>日</a:t>
            </a:r>
            <a:r>
              <a:rPr lang="en-US" altLang="ja-JP">
                <a:solidFill>
                  <a:srgbClr val="FFFFFF"/>
                </a:solidFill>
              </a:rPr>
              <a:t>35</a:t>
            </a:r>
            <a:r>
              <a:rPr lang="ja-JP" altLang="en-US">
                <a:solidFill>
                  <a:srgbClr val="FFFFFF"/>
                </a:solidFill>
              </a:rPr>
              <a:t>分</a:t>
            </a:r>
            <a:r>
              <a:rPr lang="en-US" altLang="ja-JP">
                <a:solidFill>
                  <a:srgbClr val="FFFFFF"/>
                </a:solidFill>
              </a:rPr>
              <a:t>×</a:t>
            </a:r>
            <a:r>
              <a:rPr lang="ja-JP" altLang="en-US">
                <a:solidFill>
                  <a:srgbClr val="FFFFFF"/>
                </a:solidFill>
              </a:rPr>
              <a:t>時給</a:t>
            </a:r>
            <a:r>
              <a:rPr lang="en-US" altLang="ja-JP">
                <a:solidFill>
                  <a:srgbClr val="FFFFFF"/>
                </a:solidFill>
              </a:rPr>
              <a:t>1</a:t>
            </a:r>
            <a:r>
              <a:rPr lang="ja-JP" altLang="en-US">
                <a:solidFill>
                  <a:srgbClr val="FFFFFF"/>
                </a:solidFill>
              </a:rPr>
              <a:t>時間</a:t>
            </a:r>
            <a:r>
              <a:rPr lang="en-US" altLang="ja-JP">
                <a:solidFill>
                  <a:srgbClr val="FFFFFF"/>
                </a:solidFill>
              </a:rPr>
              <a:t>2,234</a:t>
            </a:r>
            <a:r>
              <a:rPr lang="ja-JP" altLang="en-US">
                <a:solidFill>
                  <a:srgbClr val="FFFFFF"/>
                </a:solidFill>
              </a:rPr>
              <a:t>円</a:t>
            </a:r>
            <a:r>
              <a:rPr lang="en-US" altLang="ja-JP">
                <a:solidFill>
                  <a:srgbClr val="FFFFFF"/>
                </a:solidFill>
              </a:rPr>
              <a:t>×</a:t>
            </a:r>
            <a:r>
              <a:rPr lang="ja-JP" altLang="en-US">
                <a:solidFill>
                  <a:srgbClr val="FFFFFF"/>
                </a:solidFill>
              </a:rPr>
              <a:t>年間勤務</a:t>
            </a:r>
            <a:r>
              <a:rPr lang="en-US" altLang="ja-JP">
                <a:solidFill>
                  <a:srgbClr val="FFFFFF"/>
                </a:solidFill>
              </a:rPr>
              <a:t>240</a:t>
            </a:r>
            <a:r>
              <a:rPr lang="ja-JP" altLang="en-US">
                <a:solidFill>
                  <a:srgbClr val="FFFFFF"/>
                </a:solidFill>
              </a:rPr>
              <a:t>日≒年間</a:t>
            </a:r>
            <a:r>
              <a:rPr lang="en-US" altLang="ja-JP">
                <a:solidFill>
                  <a:srgbClr val="FFFFFF"/>
                </a:solidFill>
              </a:rPr>
              <a:t>31</a:t>
            </a:r>
            <a:r>
              <a:rPr lang="ja-JP" altLang="en-US">
                <a:solidFill>
                  <a:srgbClr val="FFFFFF"/>
                </a:solidFill>
              </a:rPr>
              <a:t>万円</a:t>
            </a:r>
          </a:p>
        </p:txBody>
      </p:sp>
      <p:pic>
        <p:nvPicPr>
          <p:cNvPr id="146446" name="Picture 14"/>
          <p:cNvPicPr>
            <a:picLocks noChangeAspect="1" noChangeArrowheads="1"/>
          </p:cNvPicPr>
          <p:nvPr/>
        </p:nvPicPr>
        <p:blipFill>
          <a:blip r:embed="rId2"/>
          <a:srcRect/>
          <a:stretch>
            <a:fillRect/>
          </a:stretch>
        </p:blipFill>
        <p:spPr bwMode="auto">
          <a:xfrm>
            <a:off x="914400" y="3487738"/>
            <a:ext cx="3376613" cy="2743200"/>
          </a:xfrm>
          <a:prstGeom prst="rect">
            <a:avLst/>
          </a:prstGeom>
          <a:solidFill>
            <a:schemeClr val="tx1"/>
          </a:solidFill>
          <a:ln w="28575">
            <a:solidFill>
              <a:schemeClr val="tx1"/>
            </a:solidFill>
            <a:miter lim="800000"/>
            <a:headEnd/>
            <a:tailEnd/>
          </a:ln>
        </p:spPr>
      </p:pic>
      <p:pic>
        <p:nvPicPr>
          <p:cNvPr id="146447" name="Picture 15"/>
          <p:cNvPicPr>
            <a:picLocks noChangeAspect="1" noChangeArrowheads="1"/>
          </p:cNvPicPr>
          <p:nvPr/>
        </p:nvPicPr>
        <p:blipFill>
          <a:blip r:embed="rId3"/>
          <a:srcRect/>
          <a:stretch>
            <a:fillRect/>
          </a:stretch>
        </p:blipFill>
        <p:spPr bwMode="auto">
          <a:xfrm>
            <a:off x="4994274" y="3487738"/>
            <a:ext cx="3373439" cy="2741612"/>
          </a:xfrm>
          <a:prstGeom prst="rect">
            <a:avLst/>
          </a:prstGeom>
          <a:solidFill>
            <a:schemeClr val="tx1"/>
          </a:solidFill>
          <a:ln w="28575">
            <a:solidFill>
              <a:schemeClr val="tx1"/>
            </a:solidFill>
            <a:miter lim="800000"/>
            <a:headEnd/>
            <a:tailEnd/>
          </a:ln>
        </p:spPr>
      </p:pic>
      <p:sp>
        <p:nvSpPr>
          <p:cNvPr id="146448" name="Rectangle 16"/>
          <p:cNvSpPr>
            <a:spLocks noChangeArrowheads="1"/>
          </p:cNvSpPr>
          <p:nvPr/>
        </p:nvSpPr>
        <p:spPr bwMode="auto">
          <a:xfrm>
            <a:off x="760415" y="6230938"/>
            <a:ext cx="6165871" cy="400110"/>
          </a:xfrm>
          <a:prstGeom prst="rect">
            <a:avLst/>
          </a:prstGeom>
          <a:noFill/>
          <a:ln w="12700">
            <a:noFill/>
            <a:miter lim="800000"/>
            <a:headEnd/>
            <a:tailEnd/>
          </a:ln>
        </p:spPr>
        <p:txBody>
          <a:bodyPr wrap="none">
            <a:prstTxWarp prst="textNoShape">
              <a:avLst/>
            </a:prstTxWarp>
            <a:spAutoFit/>
          </a:bodyPr>
          <a:lstStyle/>
          <a:p>
            <a:pPr eaLnBrk="0" hangingPunct="0"/>
            <a:r>
              <a:rPr lang="ja-JP" altLang="en-US" sz="2000">
                <a:solidFill>
                  <a:srgbClr val="FFFFFF"/>
                </a:solidFill>
              </a:rPr>
              <a:t>某県庁の屋外喫煙コーナー　　　　非喫煙者はデスクで仕事</a:t>
            </a:r>
          </a:p>
        </p:txBody>
      </p:sp>
      <p:sp>
        <p:nvSpPr>
          <p:cNvPr id="146449" name="正方形/長方形 16"/>
          <p:cNvSpPr>
            <a:spLocks noChangeArrowheads="1"/>
          </p:cNvSpPr>
          <p:nvPr/>
        </p:nvSpPr>
        <p:spPr bwMode="auto">
          <a:xfrm>
            <a:off x="6000750" y="449264"/>
            <a:ext cx="3354604" cy="707886"/>
          </a:xfrm>
          <a:prstGeom prst="rect">
            <a:avLst/>
          </a:prstGeom>
          <a:noFill/>
          <a:ln w="9525">
            <a:noFill/>
            <a:miter lim="800000"/>
            <a:headEnd/>
            <a:tailEnd/>
          </a:ln>
        </p:spPr>
        <p:txBody>
          <a:bodyPr wrap="none">
            <a:prstTxWarp prst="textNoShape">
              <a:avLst/>
            </a:prstTxWarp>
            <a:spAutoFit/>
          </a:bodyPr>
          <a:lstStyle/>
          <a:p>
            <a:pPr eaLnBrk="0" hangingPunct="0"/>
            <a:r>
              <a:rPr lang="ja-JP" altLang="en-US" sz="4000">
                <a:solidFill>
                  <a:srgbClr val="00FF32"/>
                </a:solidFill>
              </a:rPr>
              <a:t>＝年間</a:t>
            </a:r>
            <a:r>
              <a:rPr lang="en-US" altLang="ja-JP" sz="4000">
                <a:solidFill>
                  <a:srgbClr val="00FF32"/>
                </a:solidFill>
              </a:rPr>
              <a:t>31</a:t>
            </a:r>
            <a:r>
              <a:rPr lang="ja-JP" altLang="en-US" sz="4000">
                <a:solidFill>
                  <a:srgbClr val="00FF32"/>
                </a:solidFill>
              </a:rPr>
              <a:t>万円</a:t>
            </a:r>
          </a:p>
        </p:txBody>
      </p:sp>
      <p:sp>
        <p:nvSpPr>
          <p:cNvPr id="146450" name="正方形/長方形 17"/>
          <p:cNvSpPr>
            <a:spLocks noChangeArrowheads="1"/>
          </p:cNvSpPr>
          <p:nvPr/>
        </p:nvSpPr>
        <p:spPr bwMode="auto">
          <a:xfrm>
            <a:off x="1187450" y="5595941"/>
            <a:ext cx="2341506" cy="646331"/>
          </a:xfrm>
          <a:prstGeom prst="rect">
            <a:avLst/>
          </a:prstGeom>
          <a:noFill/>
          <a:ln w="9525">
            <a:noFill/>
            <a:miter lim="800000"/>
            <a:headEnd/>
            <a:tailEnd/>
          </a:ln>
        </p:spPr>
        <p:txBody>
          <a:bodyPr wrap="none">
            <a:prstTxWarp prst="textNoShape">
              <a:avLst/>
            </a:prstTxWarp>
            <a:spAutoFit/>
          </a:bodyPr>
          <a:lstStyle/>
          <a:p>
            <a:pPr eaLnBrk="0" hangingPunct="0"/>
            <a:r>
              <a:rPr lang="en-US" altLang="ja-JP" sz="3600">
                <a:solidFill>
                  <a:srgbClr val="FFFFFF"/>
                </a:solidFill>
              </a:rPr>
              <a:t>15</a:t>
            </a:r>
            <a:r>
              <a:rPr lang="ja-JP" altLang="en-US" sz="3600">
                <a:solidFill>
                  <a:srgbClr val="FFFFFF"/>
                </a:solidFill>
              </a:rPr>
              <a:t>時</a:t>
            </a:r>
            <a:r>
              <a:rPr lang="en-US" altLang="ja-JP" sz="3600">
                <a:solidFill>
                  <a:srgbClr val="FFFFFF"/>
                </a:solidFill>
              </a:rPr>
              <a:t>55</a:t>
            </a:r>
            <a:r>
              <a:rPr lang="ja-JP" altLang="en-US" sz="3600">
                <a:solidFill>
                  <a:srgbClr val="FFFFFF"/>
                </a:solidFill>
              </a:rPr>
              <a:t>分</a:t>
            </a:r>
          </a:p>
        </p:txBody>
      </p:sp>
      <p:sp>
        <p:nvSpPr>
          <p:cNvPr id="146451" name="Text Box 19"/>
          <p:cNvSpPr txBox="1">
            <a:spLocks noChangeArrowheads="1"/>
          </p:cNvSpPr>
          <p:nvPr/>
        </p:nvSpPr>
        <p:spPr bwMode="auto">
          <a:xfrm>
            <a:off x="3236913" y="6497641"/>
            <a:ext cx="184666" cy="461665"/>
          </a:xfrm>
          <a:prstGeom prst="rect">
            <a:avLst/>
          </a:prstGeom>
          <a:noFill/>
          <a:ln w="12700">
            <a:noFill/>
            <a:miter lim="800000"/>
            <a:headEnd/>
            <a:tailEnd/>
          </a:ln>
        </p:spPr>
        <p:txBody>
          <a:bodyPr wrap="none">
            <a:prstTxWarp prst="textNoShape">
              <a:avLst/>
            </a:prstTxWarp>
            <a:spAutoFit/>
          </a:bodyPr>
          <a:lstStyle/>
          <a:p>
            <a:pPr eaLnBrk="0" hangingPunct="0"/>
            <a:endParaRPr lang="ja-JP" altLang="en-US">
              <a:solidFill>
                <a:srgbClr val="FFFFFF"/>
              </a:solidFill>
            </a:endParaRPr>
          </a:p>
        </p:txBody>
      </p:sp>
      <p:sp>
        <p:nvSpPr>
          <p:cNvPr id="146452" name="Text Box 20"/>
          <p:cNvSpPr txBox="1">
            <a:spLocks noChangeArrowheads="1"/>
          </p:cNvSpPr>
          <p:nvPr/>
        </p:nvSpPr>
        <p:spPr bwMode="auto">
          <a:xfrm>
            <a:off x="4930778" y="6572254"/>
            <a:ext cx="4980851" cy="307777"/>
          </a:xfrm>
          <a:prstGeom prst="rect">
            <a:avLst/>
          </a:prstGeom>
          <a:noFill/>
          <a:ln w="12700">
            <a:noFill/>
            <a:miter lim="800000"/>
            <a:headEnd/>
            <a:tailEnd/>
          </a:ln>
        </p:spPr>
        <p:txBody>
          <a:bodyPr wrap="none">
            <a:prstTxWarp prst="textNoShape">
              <a:avLst/>
            </a:prstTxWarp>
            <a:spAutoFit/>
          </a:bodyPr>
          <a:lstStyle/>
          <a:p>
            <a:pPr eaLnBrk="0" hangingPunct="0"/>
            <a:r>
              <a:rPr lang="ja-JP" altLang="en-US" sz="1400">
                <a:solidFill>
                  <a:srgbClr val="FFFFFF"/>
                </a:solidFill>
              </a:rPr>
              <a:t>独立行政法人　統計センター：平成</a:t>
            </a:r>
            <a:r>
              <a:rPr lang="en-US" altLang="ja-JP" sz="1400">
                <a:solidFill>
                  <a:srgbClr val="FFFFFF"/>
                </a:solidFill>
              </a:rPr>
              <a:t>21</a:t>
            </a:r>
            <a:r>
              <a:rPr lang="ja-JP" altLang="en-US" sz="1400">
                <a:solidFill>
                  <a:srgbClr val="FFFFFF"/>
                </a:solidFill>
              </a:rPr>
              <a:t>年賃金構造基本統計調査</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スライド番号プレースホルダ 5"/>
          <p:cNvSpPr>
            <a:spLocks noGrp="1"/>
          </p:cNvSpPr>
          <p:nvPr>
            <p:ph type="sldNum" sz="quarter" idx="4294967295"/>
          </p:nvPr>
        </p:nvSpPr>
        <p:spPr>
          <a:xfrm>
            <a:off x="7372350" y="6356351"/>
            <a:ext cx="2400300" cy="365125"/>
          </a:xfrm>
          <a:prstGeom prst="rect">
            <a:avLst/>
          </a:prstGeom>
        </p:spPr>
        <p:txBody>
          <a:bodyPr/>
          <a:lstStyle/>
          <a:p>
            <a:fld id="{83294AE6-8CEA-4621-89A7-2B04751E61DE}" type="slidenum">
              <a:rPr kumimoji="1" lang="ja-JP" altLang="en-US" smtClean="0"/>
              <a:pPr/>
              <a:t>19</a:t>
            </a:fld>
            <a:endParaRPr kumimoji="1" lang="ja-JP" altLang="en-US"/>
          </a:p>
        </p:txBody>
      </p:sp>
      <p:sp>
        <p:nvSpPr>
          <p:cNvPr id="12" name="サブタイトル 2"/>
          <p:cNvSpPr txBox="1">
            <a:spLocks/>
          </p:cNvSpPr>
          <p:nvPr/>
        </p:nvSpPr>
        <p:spPr>
          <a:xfrm>
            <a:off x="201951" y="0"/>
            <a:ext cx="9316035" cy="6525344"/>
          </a:xfrm>
          <a:prstGeom prst="rect">
            <a:avLst/>
          </a:prstGeom>
        </p:spPr>
        <p:txBody>
          <a:bodyPr vert="horz" lIns="91440" tIns="45720" rIns="91440" bIns="45720" rtlCol="0">
            <a:noAutofit/>
          </a:bodyPr>
          <a:lstStyle/>
          <a:p>
            <a:r>
              <a:rPr lang="en-US" altLang="ja-JP" sz="3600" dirty="0" smtClean="0">
                <a:latin typeface="ＭＳ ゴシック" pitchFamily="49" charset="-128"/>
                <a:ea typeface="ＭＳ ゴシック" pitchFamily="49" charset="-128"/>
                <a:cs typeface="+mj-cs"/>
              </a:rPr>
              <a:t>Q2 Answer</a:t>
            </a:r>
            <a:r>
              <a:rPr lang="ja-JP" altLang="en-US" sz="3600" dirty="0" smtClean="0">
                <a:latin typeface="ＭＳ ゴシック" pitchFamily="49" charset="-128"/>
                <a:ea typeface="ＭＳ ゴシック" pitchFamily="49" charset="-128"/>
                <a:cs typeface="+mj-cs"/>
              </a:rPr>
              <a:t>　</a:t>
            </a:r>
            <a:r>
              <a:rPr lang="ja-JP" altLang="en-US" sz="3200" u="sng" dirty="0" smtClean="0"/>
              <a:t>地方公務員に意外と多い</a:t>
            </a:r>
            <a:endParaRPr lang="en-US" altLang="ja-JP" sz="3200" u="sng" dirty="0" smtClean="0"/>
          </a:p>
          <a:p>
            <a:r>
              <a:rPr lang="ja-JP" altLang="en-US" sz="3200" dirty="0"/>
              <a:t>　</a:t>
            </a:r>
            <a:r>
              <a:rPr lang="ja-JP" altLang="en-US" sz="3200" dirty="0" smtClean="0"/>
              <a:t>　　</a:t>
            </a:r>
            <a:r>
              <a:rPr lang="ja-JP" altLang="ja-JP" sz="3200" u="sng" dirty="0" smtClean="0"/>
              <a:t>執務時間中の職員の喫煙禁止</a:t>
            </a:r>
            <a:endParaRPr lang="en-US" altLang="ja-JP" sz="3200" u="sng" dirty="0" smtClean="0"/>
          </a:p>
          <a:p>
            <a:r>
              <a:rPr lang="ja-JP" altLang="en-US" sz="3200" dirty="0" smtClean="0"/>
              <a:t>千葉県浦安市（</a:t>
            </a:r>
            <a:r>
              <a:rPr lang="en-US" altLang="ja-JP" sz="3200" dirty="0" smtClean="0"/>
              <a:t>2006</a:t>
            </a:r>
            <a:r>
              <a:rPr lang="ja-JP" altLang="en-US" sz="3200" dirty="0" smtClean="0"/>
              <a:t>年）、松戸市（</a:t>
            </a:r>
            <a:r>
              <a:rPr lang="en-US" altLang="ja-JP" sz="3200" dirty="0" smtClean="0"/>
              <a:t>2008</a:t>
            </a:r>
            <a:r>
              <a:rPr lang="ja-JP" altLang="en-US" sz="3200" dirty="0" smtClean="0"/>
              <a:t>）、柏市・流山市（</a:t>
            </a:r>
            <a:r>
              <a:rPr lang="en-US" altLang="ja-JP" sz="3200" dirty="0" smtClean="0"/>
              <a:t>2009</a:t>
            </a:r>
            <a:r>
              <a:rPr lang="ja-JP" altLang="en-US" sz="3200" dirty="0" smtClean="0"/>
              <a:t>）</a:t>
            </a:r>
            <a:endParaRPr lang="en-US" altLang="ja-JP" sz="3200" dirty="0" smtClean="0"/>
          </a:p>
          <a:p>
            <a:r>
              <a:rPr lang="ja-JP" altLang="en-US" sz="3200" dirty="0" smtClean="0"/>
              <a:t>大阪府（</a:t>
            </a:r>
            <a:r>
              <a:rPr lang="en-US" altLang="ja-JP" sz="3200" dirty="0" smtClean="0"/>
              <a:t>2008</a:t>
            </a:r>
            <a:r>
              <a:rPr lang="ja-JP" altLang="en-US" sz="3200" dirty="0" smtClean="0"/>
              <a:t>）、大阪市（</a:t>
            </a:r>
            <a:r>
              <a:rPr lang="en-US" altLang="ja-JP" sz="3200" dirty="0" smtClean="0"/>
              <a:t>2010</a:t>
            </a:r>
            <a:r>
              <a:rPr lang="ja-JP" altLang="en-US" sz="3200" dirty="0" smtClean="0"/>
              <a:t>）、堺市（</a:t>
            </a:r>
            <a:r>
              <a:rPr lang="en-US" altLang="ja-JP" sz="3200" dirty="0" smtClean="0"/>
              <a:t>2011</a:t>
            </a:r>
            <a:r>
              <a:rPr lang="ja-JP" altLang="en-US" sz="3200" dirty="0" smtClean="0"/>
              <a:t>）</a:t>
            </a:r>
            <a:endParaRPr lang="en-US" altLang="ja-JP" sz="3200" dirty="0" smtClean="0"/>
          </a:p>
          <a:p>
            <a:r>
              <a:rPr lang="ja-JP" altLang="en-US" sz="3200" dirty="0" smtClean="0"/>
              <a:t>茨城県牛久市（</a:t>
            </a:r>
            <a:r>
              <a:rPr lang="en-US" altLang="ja-JP" sz="3200" dirty="0" smtClean="0"/>
              <a:t>2008</a:t>
            </a:r>
            <a:r>
              <a:rPr lang="ja-JP" altLang="en-US" sz="3200" dirty="0" smtClean="0"/>
              <a:t>）</a:t>
            </a:r>
            <a:endParaRPr lang="en-US" altLang="ja-JP" sz="3200" dirty="0" smtClean="0"/>
          </a:p>
          <a:p>
            <a:r>
              <a:rPr lang="ja-JP" altLang="en-US" sz="3200" dirty="0" smtClean="0"/>
              <a:t>群馬県富岡市・渋川市（</a:t>
            </a:r>
            <a:r>
              <a:rPr lang="en-US" altLang="ja-JP" sz="3200" dirty="0" smtClean="0"/>
              <a:t>2010</a:t>
            </a:r>
            <a:r>
              <a:rPr lang="ja-JP" altLang="en-US" sz="3200" dirty="0" smtClean="0"/>
              <a:t>）</a:t>
            </a:r>
            <a:endParaRPr lang="en-US" altLang="ja-JP" sz="3200" dirty="0" smtClean="0"/>
          </a:p>
          <a:p>
            <a:r>
              <a:rPr lang="ja-JP" altLang="en-US" sz="3200" dirty="0"/>
              <a:t>神奈川県秦野市（</a:t>
            </a:r>
            <a:r>
              <a:rPr lang="en-US" altLang="ja-JP" sz="3200" dirty="0"/>
              <a:t>2011</a:t>
            </a:r>
            <a:r>
              <a:rPr lang="ja-JP" altLang="en-US" sz="3200" dirty="0"/>
              <a:t>）</a:t>
            </a:r>
            <a:endParaRPr lang="en-US" altLang="ja-JP" sz="3200" dirty="0"/>
          </a:p>
          <a:p>
            <a:r>
              <a:rPr lang="ja-JP" altLang="en-US" sz="3200" dirty="0" smtClean="0"/>
              <a:t>兵庫県宝塚市・加西市（</a:t>
            </a:r>
            <a:r>
              <a:rPr lang="en-US" altLang="ja-JP" sz="3200" dirty="0" smtClean="0"/>
              <a:t>2010</a:t>
            </a:r>
            <a:r>
              <a:rPr lang="ja-JP" altLang="en-US" sz="3200" dirty="0" smtClean="0"/>
              <a:t>）</a:t>
            </a:r>
            <a:endParaRPr lang="en-US" altLang="ja-JP" sz="3200" dirty="0" smtClean="0"/>
          </a:p>
          <a:p>
            <a:r>
              <a:rPr lang="ja-JP" altLang="en-US" sz="3200" dirty="0" smtClean="0"/>
              <a:t>愛知県岡崎市・幸田町</a:t>
            </a:r>
            <a:r>
              <a:rPr lang="ja-JP" altLang="en-US" sz="3200" dirty="0"/>
              <a:t>（</a:t>
            </a:r>
            <a:r>
              <a:rPr lang="en-US" altLang="ja-JP" sz="3200" dirty="0"/>
              <a:t>2010</a:t>
            </a:r>
            <a:r>
              <a:rPr lang="ja-JP" altLang="en-US" sz="3200" dirty="0" smtClean="0"/>
              <a:t>）</a:t>
            </a:r>
            <a:endParaRPr lang="en-US" altLang="ja-JP" sz="3200" dirty="0" smtClean="0"/>
          </a:p>
          <a:p>
            <a:r>
              <a:rPr lang="ja-JP" altLang="en-US" sz="3200" dirty="0" smtClean="0"/>
              <a:t>静岡県</a:t>
            </a:r>
            <a:r>
              <a:rPr lang="ja-JP" altLang="en-US" sz="3200" dirty="0"/>
              <a:t>吉田町（</a:t>
            </a:r>
            <a:r>
              <a:rPr lang="en-US" altLang="ja-JP" sz="3200" dirty="0"/>
              <a:t>2010</a:t>
            </a:r>
            <a:r>
              <a:rPr lang="ja-JP" altLang="en-US" sz="3200" dirty="0"/>
              <a:t>）</a:t>
            </a:r>
            <a:endParaRPr lang="en-US" altLang="ja-JP" sz="3200" dirty="0"/>
          </a:p>
          <a:p>
            <a:r>
              <a:rPr lang="ja-JP" altLang="en-US" sz="3200" dirty="0" smtClean="0"/>
              <a:t>福岡県北九州市（</a:t>
            </a:r>
            <a:r>
              <a:rPr lang="en-US" altLang="ja-JP" sz="3200" dirty="0" smtClean="0"/>
              <a:t>2011</a:t>
            </a:r>
            <a:r>
              <a:rPr lang="ja-JP" altLang="en-US" sz="3200" dirty="0" smtClean="0"/>
              <a:t>）</a:t>
            </a:r>
            <a:endParaRPr lang="en-US" altLang="ja-JP" sz="3200" dirty="0" smtClean="0"/>
          </a:p>
          <a:p>
            <a:r>
              <a:rPr lang="ja-JP" altLang="en-US" sz="3200" dirty="0" smtClean="0"/>
              <a:t>熊本県</a:t>
            </a:r>
            <a:r>
              <a:rPr lang="ja-JP" altLang="en-US" sz="3200" dirty="0"/>
              <a:t>水俣市（</a:t>
            </a:r>
            <a:r>
              <a:rPr lang="en-US" altLang="ja-JP" sz="3200" dirty="0"/>
              <a:t>2010</a:t>
            </a:r>
            <a:r>
              <a:rPr lang="ja-JP" altLang="en-US" sz="3200" dirty="0" smtClean="0"/>
              <a:t>）</a:t>
            </a:r>
            <a:endParaRPr lang="en-US" altLang="ja-JP" sz="32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altLang="ja-JP" sz="3600" dirty="0" smtClean="0">
              <a:latin typeface="ＭＳ ゴシック" pitchFamily="49" charset="-128"/>
              <a:ea typeface="ＭＳ ゴシック" pitchFamily="49" charset="-128"/>
              <a:cs typeface="+mj-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altLang="ja-JP" sz="3600" dirty="0" smtClean="0">
              <a:latin typeface="ＭＳ ゴシック" pitchFamily="49" charset="-128"/>
              <a:ea typeface="ＭＳ ゴシック" pitchFamily="49" charset="-128"/>
              <a:cs typeface="+mj-cs"/>
            </a:endParaRPr>
          </a:p>
          <a:p>
            <a:pPr lvl="0">
              <a:spcBef>
                <a:spcPct val="20000"/>
              </a:spcBef>
            </a:pPr>
            <a:endParaRPr lang="en-US" altLang="ja-JP" sz="2800" dirty="0" smtClean="0"/>
          </a:p>
          <a:p>
            <a:pPr lvl="0">
              <a:spcBef>
                <a:spcPct val="20000"/>
              </a:spcBef>
            </a:pPr>
            <a:endParaRPr kumimoji="1" lang="en-US" altLang="ja-JP" sz="2800" b="0" i="0" u="none" strike="noStrike" kern="1200" cap="none" spc="0" normalizeH="0" baseline="0" noProof="0" dirty="0" smtClean="0">
              <a:ln>
                <a:noFill/>
              </a:ln>
              <a:solidFill>
                <a:schemeClr val="tx1"/>
              </a:solidFill>
              <a:effectLst/>
              <a:uLnTx/>
              <a:uFillTx/>
              <a:latin typeface="ＭＳ ゴシック" pitchFamily="49" charset="-128"/>
              <a:ea typeface="ＭＳ ゴシック" pitchFamily="49" charset="-128"/>
              <a:cs typeface="+mj-cs"/>
            </a:endParaRPr>
          </a:p>
        </p:txBody>
      </p:sp>
      <p:sp>
        <p:nvSpPr>
          <p:cNvPr id="5" name="テキスト ボックス 4"/>
          <p:cNvSpPr txBox="1"/>
          <p:nvPr/>
        </p:nvSpPr>
        <p:spPr>
          <a:xfrm>
            <a:off x="5829300" y="5638800"/>
            <a:ext cx="4012722" cy="830997"/>
          </a:xfrm>
          <a:prstGeom prst="rect">
            <a:avLst/>
          </a:prstGeom>
          <a:noFill/>
          <a:ln>
            <a:solidFill>
              <a:schemeClr val="accent1">
                <a:shade val="50000"/>
              </a:schemeClr>
            </a:solidFill>
          </a:ln>
        </p:spPr>
        <p:txBody>
          <a:bodyPr wrap="square" rtlCol="0">
            <a:spAutoFit/>
          </a:bodyPr>
          <a:lstStyle/>
          <a:p>
            <a:r>
              <a:rPr lang="en-US" altLang="ja-JP" dirty="0"/>
              <a:t>『</a:t>
            </a:r>
            <a:r>
              <a:rPr kumimoji="1" lang="ja-JP" altLang="en-US" dirty="0" smtClean="0"/>
              <a:t>受動喫煙の環境学</a:t>
            </a:r>
            <a:r>
              <a:rPr kumimoji="1" lang="en-US" altLang="ja-JP" dirty="0" smtClean="0"/>
              <a:t>』</a:t>
            </a:r>
          </a:p>
          <a:p>
            <a:r>
              <a:rPr kumimoji="1" lang="ja-JP" altLang="en-US" dirty="0" smtClean="0"/>
              <a:t>村田陽平　　</a:t>
            </a:r>
            <a:r>
              <a:rPr kumimoji="1" lang="en-US" altLang="ja-JP" dirty="0" smtClean="0"/>
              <a:t>61</a:t>
            </a:r>
            <a:r>
              <a:rPr kumimoji="1" lang="ja-JP" altLang="en-US" dirty="0" smtClean="0"/>
              <a:t>頁より　　</a:t>
            </a:r>
            <a:endParaRPr kumimoji="1" lang="ja-JP" altLang="en-US" dirty="0"/>
          </a:p>
        </p:txBody>
      </p:sp>
      <p:sp>
        <p:nvSpPr>
          <p:cNvPr id="7" name="テキスト ボックス 6"/>
          <p:cNvSpPr txBox="1"/>
          <p:nvPr/>
        </p:nvSpPr>
        <p:spPr>
          <a:xfrm>
            <a:off x="6438900" y="3429000"/>
            <a:ext cx="3570208" cy="769441"/>
          </a:xfrm>
          <a:prstGeom prst="rect">
            <a:avLst/>
          </a:prstGeom>
          <a:solidFill>
            <a:srgbClr val="FF0000"/>
          </a:solidFill>
        </p:spPr>
        <p:txBody>
          <a:bodyPr wrap="none" rtlCol="0">
            <a:spAutoFit/>
          </a:bodyPr>
          <a:lstStyle/>
          <a:p>
            <a:r>
              <a:rPr kumimoji="1" lang="ja-JP" altLang="en-US" sz="4400" dirty="0" smtClean="0"/>
              <a:t>職務専念義務</a:t>
            </a:r>
            <a:endParaRPr kumimoji="1" lang="ja-JP" altLang="en-US" sz="44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778963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114300" y="1219200"/>
            <a:ext cx="9791700" cy="4114800"/>
          </a:xfrm>
        </p:spPr>
        <p:txBody>
          <a:bodyPr/>
          <a:lstStyle/>
          <a:p>
            <a:endParaRPr lang="ja-JP" altLang="en-US" dirty="0"/>
          </a:p>
        </p:txBody>
      </p:sp>
      <p:pic>
        <p:nvPicPr>
          <p:cNvPr id="4" name="図 3"/>
          <p:cNvPicPr>
            <a:picLocks noChangeAspect="1"/>
          </p:cNvPicPr>
          <p:nvPr/>
        </p:nvPicPr>
        <p:blipFill>
          <a:blip r:embed="rId2"/>
          <a:srcRect/>
          <a:stretch>
            <a:fillRect/>
          </a:stretch>
        </p:blipFill>
        <p:spPr bwMode="auto">
          <a:xfrm>
            <a:off x="495300" y="943220"/>
            <a:ext cx="8172450" cy="5900498"/>
          </a:xfrm>
          <a:prstGeom prst="rect">
            <a:avLst/>
          </a:prstGeom>
          <a:noFill/>
          <a:ln w="9525">
            <a:noFill/>
            <a:miter lim="800000"/>
            <a:headEnd/>
            <a:tailEnd/>
          </a:ln>
        </p:spPr>
      </p:pic>
      <p:sp>
        <p:nvSpPr>
          <p:cNvPr id="5" name="タイトル 4"/>
          <p:cNvSpPr>
            <a:spLocks noGrp="1"/>
          </p:cNvSpPr>
          <p:nvPr>
            <p:ph type="title"/>
          </p:nvPr>
        </p:nvSpPr>
        <p:spPr>
          <a:xfrm>
            <a:off x="0" y="152400"/>
            <a:ext cx="10287000" cy="1143000"/>
          </a:xfrm>
        </p:spPr>
        <p:txBody>
          <a:bodyPr/>
          <a:lstStyle/>
          <a:p>
            <a:r>
              <a:rPr lang="en-US" altLang="ja-JP" sz="3200" dirty="0" smtClean="0"/>
              <a:t>E)</a:t>
            </a:r>
            <a:r>
              <a:rPr lang="ja-JP" altLang="en-US" sz="3200" dirty="0" smtClean="0"/>
              <a:t>　講演料、原稿料について</a:t>
            </a:r>
            <a:r>
              <a:rPr lang="en-US" altLang="ja-JP" sz="3200" dirty="0" smtClean="0"/>
              <a:t/>
            </a:r>
            <a:br>
              <a:rPr lang="en-US" altLang="ja-JP" sz="3200" dirty="0" smtClean="0"/>
            </a:br>
            <a:r>
              <a:rPr lang="ja-JP" altLang="en-US" sz="3200" dirty="0" smtClean="0"/>
              <a:t>　　　　　　　ファイザー株式会社と利益相反があります。</a:t>
            </a:r>
            <a:br>
              <a:rPr lang="ja-JP" altLang="en-US" sz="3200" dirty="0" smtClean="0"/>
            </a:br>
            <a:endParaRPr lang="ja-JP" altLang="en-US" sz="3200" dirty="0"/>
          </a:p>
        </p:txBody>
      </p:sp>
      <p:sp>
        <p:nvSpPr>
          <p:cNvPr id="6" name="テキスト ボックス 5"/>
          <p:cNvSpPr txBox="1"/>
          <p:nvPr/>
        </p:nvSpPr>
        <p:spPr>
          <a:xfrm>
            <a:off x="7886700" y="1331893"/>
            <a:ext cx="2252139" cy="954107"/>
          </a:xfrm>
          <a:prstGeom prst="rect">
            <a:avLst/>
          </a:prstGeom>
          <a:solidFill>
            <a:srgbClr val="0000FF"/>
          </a:solidFill>
        </p:spPr>
        <p:txBody>
          <a:bodyPr wrap="none" rtlCol="0">
            <a:spAutoFit/>
          </a:bodyPr>
          <a:lstStyle/>
          <a:p>
            <a:r>
              <a:rPr kumimoji="1" lang="en-US" altLang="ja-JP" sz="2800" dirty="0" smtClean="0"/>
              <a:t>←</a:t>
            </a:r>
            <a:r>
              <a:rPr kumimoji="1" lang="ja-JP" altLang="en-US" sz="2800" dirty="0" smtClean="0"/>
              <a:t>「すぐ禁煙」</a:t>
            </a:r>
            <a:endParaRPr kumimoji="1" lang="en-US" altLang="ja-JP" sz="2800" dirty="0" smtClean="0"/>
          </a:p>
          <a:p>
            <a:r>
              <a:rPr lang="ja-JP" altLang="en-US" sz="2800" dirty="0" smtClean="0"/>
              <a:t>　　</a:t>
            </a:r>
            <a:r>
              <a:rPr kumimoji="1" lang="ja-JP" altLang="en-US" sz="2800" dirty="0" smtClean="0"/>
              <a:t>で検索</a:t>
            </a:r>
            <a:endParaRPr kumimoji="1" lang="ja-JP" altLang="en-US" sz="2800"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370" name="図 6"/>
          <p:cNvPicPr>
            <a:picLocks noChangeAspect="1"/>
          </p:cNvPicPr>
          <p:nvPr/>
        </p:nvPicPr>
        <p:blipFill>
          <a:blip r:embed="rId2"/>
          <a:srcRect/>
          <a:stretch>
            <a:fillRect/>
          </a:stretch>
        </p:blipFill>
        <p:spPr bwMode="auto">
          <a:xfrm>
            <a:off x="114302" y="685800"/>
            <a:ext cx="9075738" cy="6172200"/>
          </a:xfrm>
          <a:prstGeom prst="rect">
            <a:avLst/>
          </a:prstGeom>
          <a:noFill/>
          <a:ln w="9525">
            <a:noFill/>
            <a:miter lim="800000"/>
            <a:headEnd/>
            <a:tailEnd/>
          </a:ln>
        </p:spPr>
      </p:pic>
      <p:sp>
        <p:nvSpPr>
          <p:cNvPr id="2" name="タイトル 1"/>
          <p:cNvSpPr>
            <a:spLocks noGrp="1"/>
          </p:cNvSpPr>
          <p:nvPr>
            <p:ph type="title"/>
          </p:nvPr>
        </p:nvSpPr>
        <p:spPr>
          <a:xfrm>
            <a:off x="0" y="0"/>
            <a:ext cx="10020300" cy="749300"/>
          </a:xfrm>
        </p:spPr>
        <p:txBody>
          <a:bodyPr/>
          <a:lstStyle/>
          <a:p>
            <a:pPr>
              <a:defRPr/>
            </a:pPr>
            <a:r>
              <a:rPr lang="ja-JP" altLang="en-US" sz="3200" dirty="0" smtClean="0"/>
              <a:t>死因：喫煙＞高血圧＞運動不足＞高血糖＞食塩＞飲酒</a:t>
            </a:r>
          </a:p>
        </p:txBody>
      </p:sp>
      <p:sp>
        <p:nvSpPr>
          <p:cNvPr id="58372" name="テキスト ボックス 4"/>
          <p:cNvSpPr txBox="1">
            <a:spLocks noChangeArrowheads="1"/>
          </p:cNvSpPr>
          <p:nvPr/>
        </p:nvSpPr>
        <p:spPr bwMode="auto">
          <a:xfrm>
            <a:off x="5565776" y="2514604"/>
            <a:ext cx="4455066" cy="830997"/>
          </a:xfrm>
          <a:prstGeom prst="rect">
            <a:avLst/>
          </a:prstGeom>
          <a:solidFill>
            <a:srgbClr val="0000FF"/>
          </a:solidFill>
          <a:ln w="19050">
            <a:solidFill>
              <a:srgbClr val="FFFF00"/>
            </a:solidFill>
            <a:miter lim="800000"/>
            <a:headEnd/>
            <a:tailEnd/>
          </a:ln>
        </p:spPr>
        <p:txBody>
          <a:bodyPr wrap="none">
            <a:prstTxWarp prst="textNoShape">
              <a:avLst/>
            </a:prstTxWarp>
            <a:spAutoFit/>
          </a:bodyPr>
          <a:lstStyle/>
          <a:p>
            <a:pPr eaLnBrk="0" hangingPunct="0"/>
            <a:r>
              <a:rPr lang="ja-JP" altLang="en-US"/>
              <a:t>健康維持に有効なのは、</a:t>
            </a:r>
            <a:endParaRPr lang="en-US" altLang="ja-JP"/>
          </a:p>
          <a:p>
            <a:pPr eaLnBrk="0" hangingPunct="0"/>
            <a:r>
              <a:rPr lang="ja-JP" altLang="en-US"/>
              <a:t>禁煙＞減塩＞運動＞節食＞節酒</a:t>
            </a:r>
          </a:p>
        </p:txBody>
      </p:sp>
      <p:sp>
        <p:nvSpPr>
          <p:cNvPr id="58373" name="テキスト ボックス 5"/>
          <p:cNvSpPr txBox="1">
            <a:spLocks noChangeArrowheads="1"/>
          </p:cNvSpPr>
          <p:nvPr/>
        </p:nvSpPr>
        <p:spPr bwMode="auto">
          <a:xfrm>
            <a:off x="7288215" y="5029201"/>
            <a:ext cx="2579151" cy="707886"/>
          </a:xfrm>
          <a:prstGeom prst="rect">
            <a:avLst/>
          </a:prstGeom>
          <a:solidFill>
            <a:srgbClr val="0000FF"/>
          </a:solidFill>
          <a:ln w="19050">
            <a:solidFill>
              <a:schemeClr val="tx1"/>
            </a:solidFill>
            <a:miter lim="800000"/>
            <a:headEnd/>
            <a:tailEnd/>
          </a:ln>
        </p:spPr>
        <p:txBody>
          <a:bodyPr wrap="none">
            <a:prstTxWarp prst="textNoShape">
              <a:avLst/>
            </a:prstTxWarp>
            <a:spAutoFit/>
          </a:bodyPr>
          <a:lstStyle/>
          <a:p>
            <a:pPr eaLnBrk="0" hangingPunct="0"/>
            <a:r>
              <a:rPr lang="en-US" altLang="ja-JP" sz="2000"/>
              <a:t>2013</a:t>
            </a:r>
            <a:r>
              <a:rPr lang="ja-JP" altLang="en-US" sz="2000"/>
              <a:t>年、厚生労働省</a:t>
            </a:r>
            <a:endParaRPr lang="en-US" altLang="ja-JP" sz="2000"/>
          </a:p>
          <a:p>
            <a:pPr eaLnBrk="0" hangingPunct="0"/>
            <a:r>
              <a:rPr lang="ja-JP" altLang="en-US" sz="2000"/>
              <a:t>健康日本</a:t>
            </a:r>
            <a:r>
              <a:rPr lang="en-US" altLang="ja-JP" sz="2000"/>
              <a:t>21</a:t>
            </a:r>
            <a:r>
              <a:rPr lang="ja-JP" altLang="en-US" sz="2000"/>
              <a:t>（第二次）</a:t>
            </a:r>
            <a:endParaRPr lang="en-US" altLang="ja-JP" sz="200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10" name="Picture 4"/>
          <p:cNvPicPr>
            <a:picLocks noChangeAspect="1" noChangeArrowheads="1"/>
          </p:cNvPicPr>
          <p:nvPr/>
        </p:nvPicPr>
        <p:blipFill>
          <a:blip r:embed="rId3"/>
          <a:srcRect/>
          <a:stretch>
            <a:fillRect/>
          </a:stretch>
        </p:blipFill>
        <p:spPr bwMode="auto">
          <a:xfrm>
            <a:off x="1490663" y="958854"/>
            <a:ext cx="6929438" cy="5465763"/>
          </a:xfrm>
          <a:prstGeom prst="rect">
            <a:avLst/>
          </a:prstGeom>
          <a:noFill/>
          <a:ln w="12700">
            <a:noFill/>
            <a:miter lim="800000"/>
            <a:headEnd/>
            <a:tailEnd/>
          </a:ln>
        </p:spPr>
      </p:pic>
      <p:sp>
        <p:nvSpPr>
          <p:cNvPr id="2219010" name="Rectangle 2"/>
          <p:cNvSpPr>
            <a:spLocks noGrp="1" noChangeArrowheads="1"/>
          </p:cNvSpPr>
          <p:nvPr>
            <p:ph type="title"/>
          </p:nvPr>
        </p:nvSpPr>
        <p:spPr>
          <a:xfrm>
            <a:off x="76201" y="114300"/>
            <a:ext cx="9836150" cy="571500"/>
          </a:xfrm>
          <a:solidFill>
            <a:schemeClr val="bg2"/>
          </a:solidFill>
        </p:spPr>
        <p:txBody>
          <a:bodyPr/>
          <a:lstStyle/>
          <a:p>
            <a:pPr>
              <a:defRPr/>
            </a:pPr>
            <a:r>
              <a:rPr lang="ja-JP" altLang="en-US" sz="2800"/>
              <a:t>肺がんリスクは、禁煙</a:t>
            </a:r>
            <a:r>
              <a:rPr lang="en-US" altLang="ja-JP" sz="2800"/>
              <a:t>15</a:t>
            </a:r>
            <a:r>
              <a:rPr lang="ja-JP" altLang="en-US" sz="2800"/>
              <a:t>年で非喫煙者レベルに低下</a:t>
            </a:r>
            <a:r>
              <a:rPr lang="en-US" altLang="ja-JP" sz="2800"/>
              <a:t/>
            </a:r>
            <a:br>
              <a:rPr lang="en-US" altLang="ja-JP" sz="2800"/>
            </a:br>
            <a:r>
              <a:rPr lang="ja-JP" altLang="en-US" sz="2800"/>
              <a:t>　放射性物質、発がん物質は体内で自然崩壊</a:t>
            </a:r>
          </a:p>
        </p:txBody>
      </p:sp>
      <p:sp>
        <p:nvSpPr>
          <p:cNvPr id="68612" name="Rectangle 5"/>
          <p:cNvSpPr>
            <a:spLocks noChangeArrowheads="1"/>
          </p:cNvSpPr>
          <p:nvPr/>
        </p:nvSpPr>
        <p:spPr bwMode="auto">
          <a:xfrm>
            <a:off x="276227" y="6375404"/>
            <a:ext cx="8215711" cy="461665"/>
          </a:xfrm>
          <a:prstGeom prst="rect">
            <a:avLst/>
          </a:prstGeom>
          <a:noFill/>
          <a:ln w="12700">
            <a:noFill/>
            <a:miter lim="800000"/>
            <a:headEnd/>
            <a:tailEnd/>
          </a:ln>
        </p:spPr>
        <p:txBody>
          <a:bodyPr wrap="none">
            <a:prstTxWarp prst="textNoShape">
              <a:avLst/>
            </a:prstTxWarp>
            <a:spAutoFit/>
          </a:bodyPr>
          <a:lstStyle/>
          <a:p>
            <a:pPr eaLnBrk="0" hangingPunct="0"/>
            <a:r>
              <a:rPr lang="en-US" altLang="ja-JP" sz="1200"/>
              <a:t>Wakai et al. Decrease in risk of lung cancer death in Japanese men after smoking cessation by age at quitting: </a:t>
            </a:r>
          </a:p>
          <a:p>
            <a:pPr eaLnBrk="0" hangingPunct="0"/>
            <a:r>
              <a:rPr lang="en-US" altLang="ja-JP" sz="1200"/>
              <a:t>Pooled analysis of three large-scale cohort studies. Cancer Sci 2007; 98: 584-9</a:t>
            </a:r>
          </a:p>
        </p:txBody>
      </p:sp>
      <p:sp>
        <p:nvSpPr>
          <p:cNvPr id="68613" name="正方形/長方形 5"/>
          <p:cNvSpPr>
            <a:spLocks noChangeArrowheads="1"/>
          </p:cNvSpPr>
          <p:nvPr/>
        </p:nvSpPr>
        <p:spPr bwMode="auto">
          <a:xfrm>
            <a:off x="7467601" y="5865814"/>
            <a:ext cx="2610210" cy="369332"/>
          </a:xfrm>
          <a:prstGeom prst="rect">
            <a:avLst/>
          </a:prstGeom>
          <a:solidFill>
            <a:srgbClr val="0000FF"/>
          </a:solidFill>
          <a:ln w="9525">
            <a:noFill/>
            <a:miter lim="800000"/>
            <a:headEnd/>
            <a:tailEnd/>
          </a:ln>
        </p:spPr>
        <p:txBody>
          <a:bodyPr wrap="none">
            <a:prstTxWarp prst="textNoShape">
              <a:avLst/>
            </a:prstTxWarp>
            <a:spAutoFit/>
          </a:bodyPr>
          <a:lstStyle/>
          <a:p>
            <a:pPr eaLnBrk="0" hangingPunct="0"/>
            <a:r>
              <a:rPr lang="ja-JP" altLang="en-US" sz="1800"/>
              <a:t>（国立がん研究センター）</a:t>
            </a:r>
          </a:p>
        </p:txBody>
      </p:sp>
      <p:cxnSp>
        <p:nvCxnSpPr>
          <p:cNvPr id="68614" name="直線コネクタ 7"/>
          <p:cNvCxnSpPr>
            <a:cxnSpLocks noChangeShapeType="1"/>
          </p:cNvCxnSpPr>
          <p:nvPr/>
        </p:nvCxnSpPr>
        <p:spPr bwMode="auto">
          <a:xfrm>
            <a:off x="2571750" y="3805238"/>
            <a:ext cx="5608638" cy="12700"/>
          </a:xfrm>
          <a:prstGeom prst="line">
            <a:avLst/>
          </a:prstGeom>
          <a:noFill/>
          <a:ln w="57150">
            <a:solidFill>
              <a:srgbClr val="000DB7"/>
            </a:solidFill>
            <a:prstDash val="sysDash"/>
            <a:round/>
            <a:headEnd/>
            <a:tailEnd/>
          </a:ln>
        </p:spPr>
      </p:cxnSp>
      <p:cxnSp>
        <p:nvCxnSpPr>
          <p:cNvPr id="68615" name="直線矢印コネクタ 8"/>
          <p:cNvCxnSpPr>
            <a:cxnSpLocks noChangeShapeType="1"/>
          </p:cNvCxnSpPr>
          <p:nvPr/>
        </p:nvCxnSpPr>
        <p:spPr bwMode="auto">
          <a:xfrm rot="16200000" flipH="1">
            <a:off x="6048375" y="1384300"/>
            <a:ext cx="2146300" cy="317500"/>
          </a:xfrm>
          <a:prstGeom prst="straightConnector1">
            <a:avLst/>
          </a:prstGeom>
          <a:noFill/>
          <a:ln w="57150">
            <a:solidFill>
              <a:srgbClr val="0000FF"/>
            </a:solidFill>
            <a:round/>
            <a:headEnd/>
            <a:tailEnd type="arrow" w="med" len="med"/>
          </a:ln>
        </p:spPr>
      </p:cxnSp>
      <p:sp>
        <p:nvSpPr>
          <p:cNvPr id="68616" name="右中かっこ 9"/>
          <p:cNvSpPr>
            <a:spLocks/>
          </p:cNvSpPr>
          <p:nvPr/>
        </p:nvSpPr>
        <p:spPr bwMode="auto">
          <a:xfrm rot="-5400000">
            <a:off x="7154863" y="2127252"/>
            <a:ext cx="368300" cy="1727200"/>
          </a:xfrm>
          <a:prstGeom prst="rightBrace">
            <a:avLst>
              <a:gd name="adj1" fmla="val 8315"/>
              <a:gd name="adj2" fmla="val 50000"/>
            </a:avLst>
          </a:prstGeom>
          <a:noFill/>
          <a:ln w="57150">
            <a:solidFill>
              <a:srgbClr val="0000FF"/>
            </a:solidFill>
            <a:round/>
            <a:headEnd/>
            <a:tailEnd/>
          </a:ln>
        </p:spPr>
        <p:txBody>
          <a:bodyPr>
            <a:prstTxWarp prst="textNoShape">
              <a:avLst/>
            </a:prstTxWarp>
          </a:bodyPr>
          <a:lstStyle/>
          <a:p>
            <a:pPr eaLnBrk="0" hangingPunct="0"/>
            <a:endParaRPr lang="ja-JP" altLang="en-US"/>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60" name="Rectangle 2"/>
          <p:cNvSpPr>
            <a:spLocks noChangeArrowheads="1"/>
          </p:cNvSpPr>
          <p:nvPr/>
        </p:nvSpPr>
        <p:spPr bwMode="auto">
          <a:xfrm>
            <a:off x="152400" y="1"/>
            <a:ext cx="8229600" cy="936625"/>
          </a:xfrm>
          <a:prstGeom prst="rect">
            <a:avLst/>
          </a:prstGeom>
          <a:noFill/>
          <a:ln w="9525">
            <a:noFill/>
            <a:miter lim="800000"/>
            <a:headEnd/>
            <a:tailEnd/>
          </a:ln>
        </p:spPr>
        <p:txBody>
          <a:bodyPr anchor="ctr">
            <a:prstTxWarp prst="textNoShape">
              <a:avLst/>
            </a:prstTxWarp>
          </a:bodyPr>
          <a:lstStyle/>
          <a:p>
            <a:pPr eaLnBrk="0" hangingPunct="0">
              <a:lnSpc>
                <a:spcPct val="80000"/>
              </a:lnSpc>
            </a:pPr>
            <a:r>
              <a:rPr lang="ja-JP" altLang="en-US" sz="4000">
                <a:solidFill>
                  <a:srgbClr val="FFFF00"/>
                </a:solidFill>
              </a:rPr>
              <a:t>喫煙の容認は不経済</a:t>
            </a:r>
            <a:r>
              <a:rPr lang="ja-JP" altLang="en-US" sz="2000">
                <a:solidFill>
                  <a:srgbClr val="FFFFFF"/>
                </a:solidFill>
              </a:rPr>
              <a:t>　</a:t>
            </a:r>
            <a:endParaRPr lang="en-US" altLang="ja-JP" sz="3600">
              <a:solidFill>
                <a:srgbClr val="FFFF00"/>
              </a:solidFill>
            </a:endParaRPr>
          </a:p>
        </p:txBody>
      </p:sp>
      <p:sp>
        <p:nvSpPr>
          <p:cNvPr id="70661" name="Rectangle 3"/>
          <p:cNvSpPr>
            <a:spLocks noChangeArrowheads="1"/>
          </p:cNvSpPr>
          <p:nvPr/>
        </p:nvSpPr>
        <p:spPr bwMode="auto">
          <a:xfrm>
            <a:off x="-31750" y="474667"/>
            <a:ext cx="8283575" cy="5919787"/>
          </a:xfrm>
          <a:prstGeom prst="rect">
            <a:avLst/>
          </a:prstGeom>
          <a:noFill/>
          <a:ln w="9525">
            <a:noFill/>
            <a:miter lim="800000"/>
            <a:headEnd/>
            <a:tailEnd/>
          </a:ln>
        </p:spPr>
        <p:txBody>
          <a:bodyPr>
            <a:prstTxWarp prst="textNoShape">
              <a:avLst/>
            </a:prstTxWarp>
          </a:bodyPr>
          <a:lstStyle/>
          <a:p>
            <a:pPr marL="342900" indent="-342900" eaLnBrk="0" hangingPunct="0">
              <a:lnSpc>
                <a:spcPct val="90000"/>
              </a:lnSpc>
              <a:spcBef>
                <a:spcPct val="20000"/>
              </a:spcBef>
              <a:buClr>
                <a:srgbClr val="FFFF00"/>
              </a:buClr>
              <a:buSzPct val="75000"/>
              <a:buFont typeface="Monotype Sorts" charset="2"/>
              <a:buNone/>
            </a:pPr>
            <a:r>
              <a:rPr lang="ja-JP" altLang="en-US" sz="1000">
                <a:solidFill>
                  <a:srgbClr val="FFFF00"/>
                </a:solidFill>
                <a:latin typeface="ＭＳ ゴシック" charset="-128"/>
                <a:ea typeface="ＭＳ ゴシック" charset="-128"/>
                <a:cs typeface="ＭＳ ゴシック" charset="-128"/>
              </a:rPr>
              <a:t>　</a:t>
            </a:r>
            <a:endParaRPr lang="en-US" altLang="ja-JP" sz="1000">
              <a:solidFill>
                <a:srgbClr val="FFFF00"/>
              </a:solidFill>
              <a:latin typeface="ＭＳ ゴシック" charset="-128"/>
              <a:ea typeface="ＭＳ ゴシック" charset="-128"/>
              <a:cs typeface="ＭＳ ゴシック" charset="-128"/>
            </a:endParaRPr>
          </a:p>
          <a:p>
            <a:pPr marL="342900" indent="-342900" eaLnBrk="0" hangingPunct="0">
              <a:lnSpc>
                <a:spcPct val="80000"/>
              </a:lnSpc>
              <a:spcBef>
                <a:spcPct val="20000"/>
              </a:spcBef>
              <a:buClr>
                <a:srgbClr val="FFFF00"/>
              </a:buClr>
              <a:buSzPct val="75000"/>
              <a:buFont typeface="Monotype Sorts" charset="2"/>
              <a:buNone/>
            </a:pPr>
            <a:r>
              <a:rPr lang="en-US" altLang="ja-JP" sz="3200">
                <a:solidFill>
                  <a:srgbClr val="FFFF00"/>
                </a:solidFill>
                <a:latin typeface="ＭＳ ゴシック" charset="-128"/>
                <a:ea typeface="ＭＳ ゴシック" charset="-128"/>
                <a:cs typeface="ＭＳ ゴシック" charset="-128"/>
              </a:rPr>
              <a:t>1)</a:t>
            </a:r>
            <a:r>
              <a:rPr lang="ja-JP" altLang="en-US" sz="3200">
                <a:solidFill>
                  <a:srgbClr val="FFFF00"/>
                </a:solidFill>
                <a:latin typeface="ＭＳ ゴシック" charset="-128"/>
                <a:ea typeface="ＭＳ ゴシック" charset="-128"/>
                <a:cs typeface="ＭＳ ゴシック" charset="-128"/>
              </a:rPr>
              <a:t>喫煙習慣と医療費</a:t>
            </a:r>
            <a:endParaRPr lang="en-US" altLang="ja-JP" sz="3200">
              <a:solidFill>
                <a:srgbClr val="FFFF00"/>
              </a:solidFill>
              <a:latin typeface="ＭＳ ゴシック" charset="-128"/>
              <a:ea typeface="ＭＳ ゴシック" charset="-128"/>
              <a:cs typeface="ＭＳ ゴシック" charset="-128"/>
            </a:endParaRPr>
          </a:p>
          <a:p>
            <a:pPr marL="342900" indent="-342900" eaLnBrk="0" hangingPunct="0">
              <a:lnSpc>
                <a:spcPct val="80000"/>
              </a:lnSpc>
              <a:spcBef>
                <a:spcPct val="20000"/>
              </a:spcBef>
              <a:buClr>
                <a:srgbClr val="FFFF00"/>
              </a:buClr>
              <a:buSzPct val="75000"/>
              <a:buFont typeface="Monotype Sorts" charset="2"/>
              <a:buNone/>
            </a:pPr>
            <a:r>
              <a:rPr lang="ja-JP" altLang="en-US" sz="2800">
                <a:solidFill>
                  <a:srgbClr val="FFFFFF"/>
                </a:solidFill>
                <a:latin typeface="ＭＳ ゴシック" charset="-128"/>
                <a:ea typeface="ＭＳ ゴシック" charset="-128"/>
                <a:cs typeface="ＭＳ ゴシック" charset="-128"/>
              </a:rPr>
              <a:t>（疾患別、</a:t>
            </a:r>
            <a:r>
              <a:rPr lang="ja-JP" altLang="en-US" sz="2800" u="sng">
                <a:solidFill>
                  <a:srgbClr val="FFFF00"/>
                </a:solidFill>
                <a:latin typeface="ＭＳ ゴシック" charset="-128"/>
                <a:ea typeface="ＭＳ ゴシック" charset="-128"/>
                <a:cs typeface="ＭＳ ゴシック" charset="-128"/>
              </a:rPr>
              <a:t>断面調査</a:t>
            </a:r>
            <a:r>
              <a:rPr lang="ja-JP" altLang="en-US" sz="2800">
                <a:solidFill>
                  <a:srgbClr val="FFFFFF"/>
                </a:solidFill>
                <a:latin typeface="ＭＳ ゴシック" charset="-128"/>
                <a:ea typeface="ＭＳ ゴシック" charset="-128"/>
                <a:cs typeface="ＭＳ ゴシック" charset="-128"/>
              </a:rPr>
              <a:t>）</a:t>
            </a:r>
            <a:endParaRPr lang="en-US" altLang="ja-JP" sz="2000">
              <a:solidFill>
                <a:srgbClr val="FFFFFF"/>
              </a:solidFill>
              <a:latin typeface="ＭＳ ゴシック" charset="-128"/>
              <a:ea typeface="ＭＳ ゴシック" charset="-128"/>
              <a:cs typeface="ＭＳ ゴシック" charset="-128"/>
            </a:endParaRPr>
          </a:p>
          <a:p>
            <a:pPr marL="342900" indent="-342900" eaLnBrk="0" hangingPunct="0">
              <a:lnSpc>
                <a:spcPct val="80000"/>
              </a:lnSpc>
              <a:spcBef>
                <a:spcPct val="20000"/>
              </a:spcBef>
              <a:buClr>
                <a:srgbClr val="FFFF00"/>
              </a:buClr>
              <a:buSzPct val="75000"/>
              <a:buFont typeface="Monotype Sorts" charset="2"/>
              <a:buNone/>
            </a:pPr>
            <a:r>
              <a:rPr lang="ja-JP" altLang="en-US">
                <a:solidFill>
                  <a:srgbClr val="FFFFFF"/>
                </a:solidFill>
                <a:latin typeface="ＭＳ ゴシック" charset="-128"/>
                <a:ea typeface="ＭＳ ゴシック" charset="-128"/>
                <a:cs typeface="ＭＳ ゴシック" charset="-128"/>
              </a:rPr>
              <a:t>　禁煙した人は、がん（新生物）、</a:t>
            </a:r>
            <a:endParaRPr lang="en-US" altLang="ja-JP">
              <a:solidFill>
                <a:srgbClr val="FFFFFF"/>
              </a:solidFill>
              <a:latin typeface="ＭＳ ゴシック" charset="-128"/>
              <a:ea typeface="ＭＳ ゴシック" charset="-128"/>
              <a:cs typeface="ＭＳ ゴシック" charset="-128"/>
            </a:endParaRPr>
          </a:p>
          <a:p>
            <a:pPr marL="342900" indent="-342900" eaLnBrk="0" hangingPunct="0">
              <a:lnSpc>
                <a:spcPct val="80000"/>
              </a:lnSpc>
              <a:spcBef>
                <a:spcPct val="20000"/>
              </a:spcBef>
              <a:buClr>
                <a:srgbClr val="FFFF00"/>
              </a:buClr>
              <a:buSzPct val="75000"/>
              <a:buFont typeface="Monotype Sorts" charset="2"/>
              <a:buNone/>
            </a:pPr>
            <a:r>
              <a:rPr lang="ja-JP" altLang="en-US">
                <a:solidFill>
                  <a:srgbClr val="FFFFFF"/>
                </a:solidFill>
                <a:latin typeface="ＭＳ ゴシック" charset="-128"/>
                <a:ea typeface="ＭＳ ゴシック" charset="-128"/>
                <a:cs typeface="ＭＳ ゴシック" charset="-128"/>
              </a:rPr>
              <a:t>　消化性潰瘍、歯周病など</a:t>
            </a:r>
            <a:endParaRPr lang="en-US" altLang="ja-JP">
              <a:solidFill>
                <a:srgbClr val="FFFFFF"/>
              </a:solidFill>
              <a:latin typeface="ＭＳ ゴシック" charset="-128"/>
              <a:ea typeface="ＭＳ ゴシック" charset="-128"/>
              <a:cs typeface="ＭＳ ゴシック" charset="-128"/>
            </a:endParaRPr>
          </a:p>
          <a:p>
            <a:pPr marL="342900" indent="-342900" eaLnBrk="0" hangingPunct="0">
              <a:lnSpc>
                <a:spcPct val="80000"/>
              </a:lnSpc>
              <a:spcBef>
                <a:spcPct val="20000"/>
              </a:spcBef>
              <a:buClr>
                <a:srgbClr val="FFFF00"/>
              </a:buClr>
              <a:buSzPct val="75000"/>
              <a:buFont typeface="Monotype Sorts" charset="2"/>
              <a:buNone/>
            </a:pPr>
            <a:r>
              <a:rPr lang="ja-JP" altLang="en-US">
                <a:solidFill>
                  <a:srgbClr val="FFFFFF"/>
                </a:solidFill>
                <a:latin typeface="ＭＳ ゴシック" charset="-128"/>
                <a:ea typeface="ＭＳ ゴシック" charset="-128"/>
                <a:cs typeface="ＭＳ ゴシック" charset="-128"/>
              </a:rPr>
              <a:t>　喫煙関連疾患の上昇</a:t>
            </a:r>
            <a:endParaRPr lang="en-US" altLang="ja-JP">
              <a:solidFill>
                <a:srgbClr val="FFFFFF"/>
              </a:solidFill>
              <a:latin typeface="ＭＳ ゴシック" charset="-128"/>
              <a:ea typeface="ＭＳ ゴシック" charset="-128"/>
              <a:cs typeface="ＭＳ ゴシック" charset="-128"/>
            </a:endParaRPr>
          </a:p>
          <a:p>
            <a:pPr marL="342900" indent="-342900" eaLnBrk="0" hangingPunct="0">
              <a:lnSpc>
                <a:spcPct val="80000"/>
              </a:lnSpc>
              <a:spcBef>
                <a:spcPct val="20000"/>
              </a:spcBef>
              <a:buClr>
                <a:srgbClr val="FFFF00"/>
              </a:buClr>
              <a:buSzPct val="75000"/>
              <a:buFont typeface="Monotype Sorts" charset="2"/>
              <a:buNone/>
            </a:pPr>
            <a:endParaRPr lang="en-US" altLang="ja-JP" sz="3200">
              <a:solidFill>
                <a:srgbClr val="FFFF00"/>
              </a:solidFill>
              <a:latin typeface="ＭＳ ゴシック" charset="-128"/>
              <a:ea typeface="ＭＳ ゴシック" charset="-128"/>
              <a:cs typeface="ＭＳ ゴシック" charset="-128"/>
            </a:endParaRPr>
          </a:p>
          <a:p>
            <a:pPr marL="342900" indent="-342900" eaLnBrk="0" hangingPunct="0">
              <a:lnSpc>
                <a:spcPct val="80000"/>
              </a:lnSpc>
              <a:spcBef>
                <a:spcPct val="20000"/>
              </a:spcBef>
              <a:buClr>
                <a:srgbClr val="FFFF00"/>
              </a:buClr>
              <a:buSzPct val="75000"/>
              <a:buFont typeface="Monotype Sorts" charset="2"/>
              <a:buNone/>
            </a:pPr>
            <a:r>
              <a:rPr lang="en-US" altLang="ja-JP" sz="3200">
                <a:solidFill>
                  <a:srgbClr val="FFFF00"/>
                </a:solidFill>
                <a:latin typeface="ＭＳ ゴシック" charset="-128"/>
                <a:ea typeface="ＭＳ ゴシック" charset="-128"/>
                <a:cs typeface="ＭＳ ゴシック" charset="-128"/>
              </a:rPr>
              <a:t>2)</a:t>
            </a:r>
            <a:r>
              <a:rPr lang="ja-JP" altLang="en-US" sz="3200">
                <a:solidFill>
                  <a:srgbClr val="FFFF00"/>
                </a:solidFill>
                <a:latin typeface="ＭＳ ゴシック" charset="-128"/>
                <a:ea typeface="ＭＳ ゴシック" charset="-128"/>
                <a:cs typeface="ＭＳ ゴシック" charset="-128"/>
              </a:rPr>
              <a:t>禁煙による医療費の軽減</a:t>
            </a:r>
            <a:endParaRPr lang="en-US" altLang="ja-JP" sz="3200">
              <a:solidFill>
                <a:srgbClr val="FFFF00"/>
              </a:solidFill>
              <a:latin typeface="ＭＳ ゴシック" charset="-128"/>
              <a:ea typeface="ＭＳ ゴシック" charset="-128"/>
              <a:cs typeface="ＭＳ ゴシック" charset="-128"/>
            </a:endParaRPr>
          </a:p>
          <a:p>
            <a:pPr marL="342900" indent="-342900" eaLnBrk="0" hangingPunct="0">
              <a:lnSpc>
                <a:spcPct val="80000"/>
              </a:lnSpc>
              <a:spcBef>
                <a:spcPct val="20000"/>
              </a:spcBef>
              <a:buClr>
                <a:srgbClr val="FFFF00"/>
              </a:buClr>
              <a:buSzPct val="75000"/>
              <a:buFont typeface="Monotype Sorts" charset="2"/>
              <a:buNone/>
            </a:pPr>
            <a:r>
              <a:rPr lang="ja-JP" altLang="en-US">
                <a:solidFill>
                  <a:srgbClr val="FFFF00"/>
                </a:solidFill>
                <a:latin typeface="ＭＳ ゴシック" charset="-128"/>
                <a:ea typeface="ＭＳ ゴシック" charset="-128"/>
                <a:cs typeface="ＭＳ ゴシック" charset="-128"/>
              </a:rPr>
              <a:t>＝</a:t>
            </a:r>
            <a:r>
              <a:rPr lang="en-US" altLang="ja-JP">
                <a:solidFill>
                  <a:srgbClr val="FFFF00"/>
                </a:solidFill>
                <a:latin typeface="ＭＳ ゴシック" charset="-128"/>
                <a:ea typeface="ＭＳ ゴシック" charset="-128"/>
                <a:cs typeface="ＭＳ ゴシック" charset="-128"/>
              </a:rPr>
              <a:t>10</a:t>
            </a:r>
            <a:r>
              <a:rPr lang="ja-JP" altLang="en-US">
                <a:solidFill>
                  <a:srgbClr val="FFFF00"/>
                </a:solidFill>
                <a:latin typeface="ＭＳ ゴシック" charset="-128"/>
                <a:ea typeface="ＭＳ ゴシック" charset="-128"/>
                <a:cs typeface="ＭＳ ゴシック" charset="-128"/>
              </a:rPr>
              <a:t>年で非喫煙者レベルに回復</a:t>
            </a:r>
            <a:endParaRPr lang="en-US" altLang="ja-JP">
              <a:solidFill>
                <a:srgbClr val="CCFFFF"/>
              </a:solidFill>
              <a:latin typeface="ＭＳ ゴシック" charset="-128"/>
              <a:ea typeface="ＭＳ ゴシック" charset="-128"/>
              <a:cs typeface="ＭＳ ゴシック" charset="-128"/>
            </a:endParaRPr>
          </a:p>
          <a:p>
            <a:pPr marL="342900" indent="-342900" eaLnBrk="0" hangingPunct="0">
              <a:lnSpc>
                <a:spcPct val="80000"/>
              </a:lnSpc>
              <a:spcBef>
                <a:spcPct val="20000"/>
              </a:spcBef>
              <a:buClr>
                <a:srgbClr val="FFFF00"/>
              </a:buClr>
              <a:buSzPct val="75000"/>
              <a:buFont typeface="Monotype Sorts" charset="2"/>
              <a:buNone/>
            </a:pPr>
            <a:r>
              <a:rPr lang="ja-JP" altLang="en-US">
                <a:solidFill>
                  <a:srgbClr val="FFFFFF"/>
                </a:solidFill>
                <a:latin typeface="ＭＳ ゴシック" charset="-128"/>
                <a:ea typeface="ＭＳ ゴシック" charset="-128"/>
                <a:cs typeface="ＭＳ ゴシック" charset="-128"/>
              </a:rPr>
              <a:t>　禁煙直後はがんの治療費が多い。</a:t>
            </a:r>
            <a:endParaRPr lang="en-US" altLang="ja-JP">
              <a:solidFill>
                <a:srgbClr val="FFFFFF"/>
              </a:solidFill>
              <a:latin typeface="ＭＳ ゴシック" charset="-128"/>
              <a:ea typeface="ＭＳ ゴシック" charset="-128"/>
              <a:cs typeface="ＭＳ ゴシック" charset="-128"/>
            </a:endParaRPr>
          </a:p>
          <a:p>
            <a:pPr marL="342900" indent="-342900" eaLnBrk="0" hangingPunct="0">
              <a:lnSpc>
                <a:spcPct val="80000"/>
              </a:lnSpc>
              <a:spcBef>
                <a:spcPct val="20000"/>
              </a:spcBef>
              <a:buClr>
                <a:srgbClr val="FFFF00"/>
              </a:buClr>
              <a:buSzPct val="75000"/>
              <a:buFont typeface="Monotype Sorts" charset="2"/>
              <a:buNone/>
            </a:pPr>
            <a:r>
              <a:rPr lang="ja-JP" altLang="en-US">
                <a:solidFill>
                  <a:srgbClr val="FFFFFF"/>
                </a:solidFill>
                <a:latin typeface="ＭＳ ゴシック" charset="-128"/>
                <a:ea typeface="ＭＳ ゴシック" charset="-128"/>
                <a:cs typeface="ＭＳ ゴシック" charset="-128"/>
              </a:rPr>
              <a:t>　禁煙後の時間と共に医療費減少。</a:t>
            </a:r>
            <a:endParaRPr lang="en-US" altLang="ja-JP">
              <a:solidFill>
                <a:srgbClr val="FFFFFF"/>
              </a:solidFill>
              <a:latin typeface="ＭＳ ゴシック" charset="-128"/>
              <a:ea typeface="ＭＳ ゴシック" charset="-128"/>
              <a:cs typeface="ＭＳ ゴシック" charset="-128"/>
            </a:endParaRPr>
          </a:p>
          <a:p>
            <a:pPr marL="342900" indent="-342900" eaLnBrk="0" hangingPunct="0">
              <a:lnSpc>
                <a:spcPct val="80000"/>
              </a:lnSpc>
              <a:spcBef>
                <a:spcPct val="20000"/>
              </a:spcBef>
              <a:buClr>
                <a:srgbClr val="FFFF00"/>
              </a:buClr>
              <a:buSzPct val="75000"/>
              <a:buFont typeface="Monotype Sorts" charset="2"/>
              <a:buNone/>
            </a:pPr>
            <a:r>
              <a:rPr lang="ja-JP" altLang="en-US">
                <a:solidFill>
                  <a:srgbClr val="FFFFFF"/>
                </a:solidFill>
                <a:latin typeface="ＭＳ ゴシック" charset="-128"/>
                <a:ea typeface="ＭＳ ゴシック" charset="-128"/>
                <a:cs typeface="ＭＳ ゴシック" charset="-128"/>
              </a:rPr>
              <a:t>　非喫煙者のレベルに戻るのに、</a:t>
            </a:r>
            <a:endParaRPr lang="en-US" altLang="ja-JP">
              <a:solidFill>
                <a:srgbClr val="FFFFFF"/>
              </a:solidFill>
              <a:latin typeface="ＭＳ ゴシック" charset="-128"/>
              <a:ea typeface="ＭＳ ゴシック" charset="-128"/>
              <a:cs typeface="ＭＳ ゴシック" charset="-128"/>
            </a:endParaRPr>
          </a:p>
          <a:p>
            <a:pPr marL="342900" indent="-342900" eaLnBrk="0" hangingPunct="0">
              <a:lnSpc>
                <a:spcPct val="80000"/>
              </a:lnSpc>
              <a:spcBef>
                <a:spcPct val="20000"/>
              </a:spcBef>
              <a:buClr>
                <a:srgbClr val="FFFF00"/>
              </a:buClr>
              <a:buSzPct val="75000"/>
              <a:buFont typeface="Monotype Sorts" charset="2"/>
              <a:buNone/>
            </a:pPr>
            <a:r>
              <a:rPr lang="ja-JP" altLang="en-US">
                <a:solidFill>
                  <a:srgbClr val="FFFFFF"/>
                </a:solidFill>
                <a:latin typeface="ＭＳ ゴシック" charset="-128"/>
                <a:ea typeface="ＭＳ ゴシック" charset="-128"/>
                <a:cs typeface="ＭＳ ゴシック" charset="-128"/>
              </a:rPr>
              <a:t>　</a:t>
            </a:r>
            <a:r>
              <a:rPr lang="en-US" altLang="ja-JP">
                <a:solidFill>
                  <a:srgbClr val="FFFFFF"/>
                </a:solidFill>
                <a:latin typeface="ＭＳ ゴシック" charset="-128"/>
                <a:ea typeface="ＭＳ ゴシック" charset="-128"/>
                <a:cs typeface="ＭＳ ゴシック" charset="-128"/>
              </a:rPr>
              <a:t>10</a:t>
            </a:r>
            <a:r>
              <a:rPr lang="ja-JP" altLang="en-US">
                <a:solidFill>
                  <a:srgbClr val="FFFFFF"/>
                </a:solidFill>
                <a:latin typeface="ＭＳ ゴシック" charset="-128"/>
                <a:ea typeface="ＭＳ ゴシック" charset="-128"/>
                <a:cs typeface="ＭＳ ゴシック" charset="-128"/>
              </a:rPr>
              <a:t>年必要。</a:t>
            </a:r>
          </a:p>
        </p:txBody>
      </p:sp>
      <p:grpSp>
        <p:nvGrpSpPr>
          <p:cNvPr id="2" name="Group 4"/>
          <p:cNvGrpSpPr>
            <a:grpSpLocks/>
          </p:cNvGrpSpPr>
          <p:nvPr/>
        </p:nvGrpSpPr>
        <p:grpSpPr bwMode="auto">
          <a:xfrm>
            <a:off x="5295902" y="52392"/>
            <a:ext cx="4930775" cy="3151187"/>
            <a:chOff x="2654" y="1367"/>
            <a:chExt cx="3106" cy="1290"/>
          </a:xfrm>
        </p:grpSpPr>
        <p:sp>
          <p:nvSpPr>
            <p:cNvPr id="70681" name="Rectangle 5"/>
            <p:cNvSpPr>
              <a:spLocks noChangeArrowheads="1"/>
            </p:cNvSpPr>
            <p:nvPr/>
          </p:nvSpPr>
          <p:spPr bwMode="auto">
            <a:xfrm>
              <a:off x="2654" y="1385"/>
              <a:ext cx="3106" cy="1213"/>
            </a:xfrm>
            <a:prstGeom prst="rect">
              <a:avLst/>
            </a:prstGeom>
            <a:solidFill>
              <a:srgbClr val="FFCC00"/>
            </a:solidFill>
            <a:ln w="9525">
              <a:noFill/>
              <a:miter lim="800000"/>
              <a:headEnd/>
              <a:tailEnd/>
            </a:ln>
          </p:spPr>
          <p:txBody>
            <a:bodyPr wrap="none" anchor="ctr">
              <a:prstTxWarp prst="textNoShape">
                <a:avLst/>
              </a:prstTxWarp>
            </a:bodyPr>
            <a:lstStyle/>
            <a:p>
              <a:pPr eaLnBrk="0" hangingPunct="0"/>
              <a:endParaRPr lang="ja-JP" altLang="en-US">
                <a:solidFill>
                  <a:srgbClr val="FFFFFF"/>
                </a:solidFill>
              </a:endParaRPr>
            </a:p>
          </p:txBody>
        </p:sp>
        <p:graphicFrame>
          <p:nvGraphicFramePr>
            <p:cNvPr id="70659" name="Object 3"/>
            <p:cNvGraphicFramePr>
              <a:graphicFrameLocks noChangeAspect="1"/>
            </p:cNvGraphicFramePr>
            <p:nvPr/>
          </p:nvGraphicFramePr>
          <p:xfrm>
            <a:off x="2661" y="1386"/>
            <a:ext cx="3063" cy="1271"/>
          </p:xfrm>
          <a:graphic>
            <a:graphicData uri="http://schemas.openxmlformats.org/presentationml/2006/ole">
              <p:oleObj spid="_x0000_s1030146" name="ワークシート" r:id="rId4" imgW="4508500" imgH="1905000" progId="Excel.Sheet.8">
                <p:embed/>
              </p:oleObj>
            </a:graphicData>
          </a:graphic>
        </p:graphicFrame>
        <p:sp>
          <p:nvSpPr>
            <p:cNvPr id="70682" name="Text Box 7"/>
            <p:cNvSpPr txBox="1">
              <a:spLocks noChangeArrowheads="1"/>
            </p:cNvSpPr>
            <p:nvPr/>
          </p:nvSpPr>
          <p:spPr bwMode="auto">
            <a:xfrm>
              <a:off x="3080" y="1367"/>
              <a:ext cx="261" cy="126"/>
            </a:xfrm>
            <a:prstGeom prst="rect">
              <a:avLst/>
            </a:prstGeom>
            <a:noFill/>
            <a:ln w="9525">
              <a:noFill/>
              <a:miter lim="800000"/>
              <a:headEnd/>
              <a:tailEnd/>
            </a:ln>
          </p:spPr>
          <p:txBody>
            <a:bodyPr wrap="none">
              <a:prstTxWarp prst="textNoShape">
                <a:avLst/>
              </a:prstTxWarp>
              <a:spAutoFit/>
            </a:bodyPr>
            <a:lstStyle/>
            <a:p>
              <a:pPr eaLnBrk="0" hangingPunct="0"/>
              <a:r>
                <a:rPr lang="ja-JP" altLang="en-US" sz="1400">
                  <a:solidFill>
                    <a:srgbClr val="000000"/>
                  </a:solidFill>
                  <a:latin typeface="Arial" charset="0"/>
                  <a:ea typeface="ＭＳ Ｐゴシック" charset="-128"/>
                  <a:cs typeface="ＭＳ Ｐゴシック" charset="-128"/>
                </a:rPr>
                <a:t>（</a:t>
              </a:r>
              <a:r>
                <a:rPr lang="en-US" altLang="ja-JP" sz="1400">
                  <a:solidFill>
                    <a:srgbClr val="000000"/>
                  </a:solidFill>
                  <a:latin typeface="Arial" charset="0"/>
                  <a:ea typeface="ＭＳ Ｐゴシック" charset="-128"/>
                  <a:cs typeface="ＭＳ Ｐゴシック" charset="-128"/>
                </a:rPr>
                <a:t>\</a:t>
              </a:r>
              <a:r>
                <a:rPr lang="ja-JP" altLang="en-US" sz="1400">
                  <a:solidFill>
                    <a:srgbClr val="000000"/>
                  </a:solidFill>
                  <a:latin typeface="Arial" charset="0"/>
                  <a:ea typeface="ＭＳ Ｐゴシック" charset="-128"/>
                  <a:cs typeface="ＭＳ Ｐゴシック" charset="-128"/>
                </a:rPr>
                <a:t>）</a:t>
              </a:r>
            </a:p>
          </p:txBody>
        </p:sp>
      </p:grpSp>
      <p:grpSp>
        <p:nvGrpSpPr>
          <p:cNvPr id="3" name="Group 8"/>
          <p:cNvGrpSpPr>
            <a:grpSpLocks/>
          </p:cNvGrpSpPr>
          <p:nvPr/>
        </p:nvGrpSpPr>
        <p:grpSpPr bwMode="auto">
          <a:xfrm>
            <a:off x="5295902" y="3252788"/>
            <a:ext cx="4902200" cy="3681412"/>
            <a:chOff x="2672" y="2917"/>
            <a:chExt cx="3088" cy="1178"/>
          </a:xfrm>
        </p:grpSpPr>
        <p:sp>
          <p:nvSpPr>
            <p:cNvPr id="70679" name="Rectangle 9"/>
            <p:cNvSpPr>
              <a:spLocks noChangeArrowheads="1"/>
            </p:cNvSpPr>
            <p:nvPr/>
          </p:nvSpPr>
          <p:spPr bwMode="auto">
            <a:xfrm>
              <a:off x="2672" y="2917"/>
              <a:ext cx="3088" cy="1135"/>
            </a:xfrm>
            <a:prstGeom prst="rect">
              <a:avLst/>
            </a:prstGeom>
            <a:solidFill>
              <a:srgbClr val="FFCC00"/>
            </a:solidFill>
            <a:ln w="9525">
              <a:noFill/>
              <a:miter lim="800000"/>
              <a:headEnd/>
              <a:tailEnd/>
            </a:ln>
          </p:spPr>
          <p:txBody>
            <a:bodyPr wrap="none" anchor="ctr">
              <a:prstTxWarp prst="textNoShape">
                <a:avLst/>
              </a:prstTxWarp>
            </a:bodyPr>
            <a:lstStyle/>
            <a:p>
              <a:pPr eaLnBrk="0" hangingPunct="0"/>
              <a:endParaRPr lang="ja-JP" altLang="en-US">
                <a:solidFill>
                  <a:srgbClr val="FFFFFF"/>
                </a:solidFill>
              </a:endParaRPr>
            </a:p>
          </p:txBody>
        </p:sp>
        <p:graphicFrame>
          <p:nvGraphicFramePr>
            <p:cNvPr id="70658" name="Object 2"/>
            <p:cNvGraphicFramePr>
              <a:graphicFrameLocks noChangeAspect="1"/>
            </p:cNvGraphicFramePr>
            <p:nvPr/>
          </p:nvGraphicFramePr>
          <p:xfrm>
            <a:off x="2743" y="2967"/>
            <a:ext cx="2881" cy="1128"/>
          </p:xfrm>
          <a:graphic>
            <a:graphicData uri="http://schemas.openxmlformats.org/presentationml/2006/ole">
              <p:oleObj spid="_x0000_s1030147" name="ワークシート" r:id="rId5" imgW="6680200" imgH="2527300" progId="Excel.Sheet.8">
                <p:embed/>
              </p:oleObj>
            </a:graphicData>
          </a:graphic>
        </p:graphicFrame>
        <p:sp>
          <p:nvSpPr>
            <p:cNvPr id="70680" name="Text Box 11"/>
            <p:cNvSpPr txBox="1">
              <a:spLocks noChangeArrowheads="1"/>
            </p:cNvSpPr>
            <p:nvPr/>
          </p:nvSpPr>
          <p:spPr bwMode="auto">
            <a:xfrm>
              <a:off x="3062" y="2917"/>
              <a:ext cx="261" cy="98"/>
            </a:xfrm>
            <a:prstGeom prst="rect">
              <a:avLst/>
            </a:prstGeom>
            <a:noFill/>
            <a:ln w="9525">
              <a:noFill/>
              <a:miter lim="800000"/>
              <a:headEnd/>
              <a:tailEnd/>
            </a:ln>
          </p:spPr>
          <p:txBody>
            <a:bodyPr wrap="none">
              <a:prstTxWarp prst="textNoShape">
                <a:avLst/>
              </a:prstTxWarp>
              <a:spAutoFit/>
            </a:bodyPr>
            <a:lstStyle/>
            <a:p>
              <a:pPr eaLnBrk="0" hangingPunct="0"/>
              <a:r>
                <a:rPr lang="ja-JP" altLang="en-US" sz="1400">
                  <a:solidFill>
                    <a:srgbClr val="000000"/>
                  </a:solidFill>
                  <a:latin typeface="Arial" charset="0"/>
                  <a:ea typeface="ＭＳ Ｐゴシック" charset="-128"/>
                  <a:cs typeface="ＭＳ Ｐゴシック" charset="-128"/>
                </a:rPr>
                <a:t>（</a:t>
              </a:r>
              <a:r>
                <a:rPr lang="en-US" altLang="ja-JP" sz="1400">
                  <a:solidFill>
                    <a:srgbClr val="000000"/>
                  </a:solidFill>
                  <a:latin typeface="Arial" charset="0"/>
                  <a:ea typeface="ＭＳ Ｐゴシック" charset="-128"/>
                  <a:cs typeface="ＭＳ Ｐゴシック" charset="-128"/>
                </a:rPr>
                <a:t>\</a:t>
              </a:r>
              <a:r>
                <a:rPr lang="ja-JP" altLang="en-US" sz="1400">
                  <a:solidFill>
                    <a:srgbClr val="000000"/>
                  </a:solidFill>
                  <a:latin typeface="Arial" charset="0"/>
                  <a:ea typeface="ＭＳ Ｐゴシック" charset="-128"/>
                  <a:cs typeface="ＭＳ Ｐゴシック" charset="-128"/>
                </a:rPr>
                <a:t>）</a:t>
              </a:r>
            </a:p>
          </p:txBody>
        </p:sp>
      </p:grpSp>
      <p:sp>
        <p:nvSpPr>
          <p:cNvPr id="70664" name="Rectangle 12"/>
          <p:cNvSpPr>
            <a:spLocks noChangeArrowheads="1"/>
          </p:cNvSpPr>
          <p:nvPr/>
        </p:nvSpPr>
        <p:spPr bwMode="auto">
          <a:xfrm>
            <a:off x="6102350" y="585788"/>
            <a:ext cx="1033256" cy="400110"/>
          </a:xfrm>
          <a:prstGeom prst="rect">
            <a:avLst/>
          </a:prstGeom>
          <a:solidFill>
            <a:schemeClr val="bg1"/>
          </a:solidFill>
          <a:ln w="12700">
            <a:noFill/>
            <a:miter lim="800000"/>
            <a:headEnd/>
            <a:tailEnd/>
          </a:ln>
        </p:spPr>
        <p:txBody>
          <a:bodyPr wrap="none">
            <a:prstTxWarp prst="textNoShape">
              <a:avLst/>
            </a:prstTxWarp>
            <a:spAutoFit/>
          </a:bodyPr>
          <a:lstStyle/>
          <a:p>
            <a:pPr eaLnBrk="0" hangingPunct="0"/>
            <a:r>
              <a:rPr lang="en-US" altLang="ja-JP" sz="2000" b="1">
                <a:solidFill>
                  <a:srgbClr val="FFFFFF"/>
                </a:solidFill>
              </a:rPr>
              <a:t>11.9</a:t>
            </a:r>
            <a:r>
              <a:rPr lang="ja-JP" altLang="en-US" sz="2000" b="1">
                <a:solidFill>
                  <a:srgbClr val="FFFFFF"/>
                </a:solidFill>
              </a:rPr>
              <a:t>万</a:t>
            </a:r>
          </a:p>
        </p:txBody>
      </p:sp>
      <p:sp>
        <p:nvSpPr>
          <p:cNvPr id="70665" name="Rectangle 13"/>
          <p:cNvSpPr>
            <a:spLocks noChangeArrowheads="1"/>
          </p:cNvSpPr>
          <p:nvPr/>
        </p:nvSpPr>
        <p:spPr bwMode="auto">
          <a:xfrm>
            <a:off x="7169150" y="204788"/>
            <a:ext cx="1033256" cy="400110"/>
          </a:xfrm>
          <a:prstGeom prst="rect">
            <a:avLst/>
          </a:prstGeom>
          <a:solidFill>
            <a:srgbClr val="FF0000"/>
          </a:solidFill>
          <a:ln w="12700">
            <a:noFill/>
            <a:miter lim="800000"/>
            <a:headEnd/>
            <a:tailEnd/>
          </a:ln>
        </p:spPr>
        <p:txBody>
          <a:bodyPr wrap="none">
            <a:prstTxWarp prst="textNoShape">
              <a:avLst/>
            </a:prstTxWarp>
            <a:spAutoFit/>
          </a:bodyPr>
          <a:lstStyle/>
          <a:p>
            <a:pPr eaLnBrk="0" hangingPunct="0"/>
            <a:r>
              <a:rPr lang="en-US" altLang="ja-JP" sz="2000" b="1">
                <a:solidFill>
                  <a:srgbClr val="FFFFFF"/>
                </a:solidFill>
              </a:rPr>
              <a:t>17.3</a:t>
            </a:r>
            <a:r>
              <a:rPr lang="ja-JP" altLang="en-US" sz="2000" b="1">
                <a:solidFill>
                  <a:srgbClr val="FFFFFF"/>
                </a:solidFill>
              </a:rPr>
              <a:t>万</a:t>
            </a:r>
          </a:p>
        </p:txBody>
      </p:sp>
      <p:sp>
        <p:nvSpPr>
          <p:cNvPr id="70666" name="Rectangle 14"/>
          <p:cNvSpPr>
            <a:spLocks noChangeArrowheads="1"/>
          </p:cNvSpPr>
          <p:nvPr/>
        </p:nvSpPr>
        <p:spPr bwMode="auto">
          <a:xfrm>
            <a:off x="8235951" y="493713"/>
            <a:ext cx="1033256" cy="400110"/>
          </a:xfrm>
          <a:prstGeom prst="rect">
            <a:avLst/>
          </a:prstGeom>
          <a:solidFill>
            <a:srgbClr val="0000FF"/>
          </a:solidFill>
          <a:ln w="12700">
            <a:noFill/>
            <a:miter lim="800000"/>
            <a:headEnd/>
            <a:tailEnd/>
          </a:ln>
        </p:spPr>
        <p:txBody>
          <a:bodyPr wrap="none">
            <a:prstTxWarp prst="textNoShape">
              <a:avLst/>
            </a:prstTxWarp>
            <a:spAutoFit/>
          </a:bodyPr>
          <a:lstStyle/>
          <a:p>
            <a:pPr eaLnBrk="0" hangingPunct="0"/>
            <a:r>
              <a:rPr lang="en-US" altLang="ja-JP" sz="2000" b="1">
                <a:solidFill>
                  <a:srgbClr val="FFFFFF"/>
                </a:solidFill>
              </a:rPr>
              <a:t>14.2</a:t>
            </a:r>
            <a:r>
              <a:rPr lang="ja-JP" altLang="en-US" sz="2000" b="1">
                <a:solidFill>
                  <a:srgbClr val="FFFFFF"/>
                </a:solidFill>
              </a:rPr>
              <a:t>万</a:t>
            </a:r>
          </a:p>
        </p:txBody>
      </p:sp>
      <p:sp>
        <p:nvSpPr>
          <p:cNvPr id="70667" name="Rectangle 16"/>
          <p:cNvSpPr>
            <a:spLocks noChangeArrowheads="1"/>
          </p:cNvSpPr>
          <p:nvPr/>
        </p:nvSpPr>
        <p:spPr bwMode="auto">
          <a:xfrm>
            <a:off x="7143750" y="4075113"/>
            <a:ext cx="1033256" cy="400110"/>
          </a:xfrm>
          <a:prstGeom prst="rect">
            <a:avLst/>
          </a:prstGeom>
          <a:solidFill>
            <a:srgbClr val="FF0000"/>
          </a:solidFill>
          <a:ln w="12700">
            <a:noFill/>
            <a:miter lim="800000"/>
            <a:headEnd/>
            <a:tailEnd/>
          </a:ln>
        </p:spPr>
        <p:txBody>
          <a:bodyPr wrap="none">
            <a:prstTxWarp prst="textNoShape">
              <a:avLst/>
            </a:prstTxWarp>
            <a:spAutoFit/>
          </a:bodyPr>
          <a:lstStyle/>
          <a:p>
            <a:pPr eaLnBrk="0" hangingPunct="0"/>
            <a:r>
              <a:rPr lang="en-US" altLang="ja-JP" sz="2000" b="1">
                <a:solidFill>
                  <a:srgbClr val="FFFFFF"/>
                </a:solidFill>
              </a:rPr>
              <a:t>16.3</a:t>
            </a:r>
            <a:r>
              <a:rPr lang="ja-JP" altLang="en-US" sz="2000" b="1">
                <a:solidFill>
                  <a:srgbClr val="FFFFFF"/>
                </a:solidFill>
              </a:rPr>
              <a:t>万</a:t>
            </a:r>
          </a:p>
        </p:txBody>
      </p:sp>
      <p:sp>
        <p:nvSpPr>
          <p:cNvPr id="70668" name="Rectangle 17"/>
          <p:cNvSpPr>
            <a:spLocks noChangeArrowheads="1"/>
          </p:cNvSpPr>
          <p:nvPr/>
        </p:nvSpPr>
        <p:spPr bwMode="auto">
          <a:xfrm>
            <a:off x="8285163" y="4291013"/>
            <a:ext cx="1033256" cy="400110"/>
          </a:xfrm>
          <a:prstGeom prst="rect">
            <a:avLst/>
          </a:prstGeom>
          <a:solidFill>
            <a:srgbClr val="FF0000"/>
          </a:solidFill>
          <a:ln w="12700">
            <a:noFill/>
            <a:miter lim="800000"/>
            <a:headEnd/>
            <a:tailEnd/>
          </a:ln>
        </p:spPr>
        <p:txBody>
          <a:bodyPr wrap="none">
            <a:prstTxWarp prst="textNoShape">
              <a:avLst/>
            </a:prstTxWarp>
            <a:spAutoFit/>
          </a:bodyPr>
          <a:lstStyle/>
          <a:p>
            <a:pPr eaLnBrk="0" hangingPunct="0"/>
            <a:r>
              <a:rPr lang="en-US" altLang="ja-JP" sz="2000" b="1">
                <a:solidFill>
                  <a:srgbClr val="FFFFFF"/>
                </a:solidFill>
              </a:rPr>
              <a:t>14.0</a:t>
            </a:r>
            <a:r>
              <a:rPr lang="ja-JP" altLang="en-US" sz="2000" b="1">
                <a:solidFill>
                  <a:srgbClr val="FFFFFF"/>
                </a:solidFill>
              </a:rPr>
              <a:t>万</a:t>
            </a:r>
          </a:p>
        </p:txBody>
      </p:sp>
      <p:sp>
        <p:nvSpPr>
          <p:cNvPr id="70669" name="Rectangle 18"/>
          <p:cNvSpPr>
            <a:spLocks noChangeArrowheads="1"/>
          </p:cNvSpPr>
          <p:nvPr/>
        </p:nvSpPr>
        <p:spPr bwMode="auto">
          <a:xfrm>
            <a:off x="6210302" y="2579688"/>
            <a:ext cx="633507" cy="400110"/>
          </a:xfrm>
          <a:prstGeom prst="rect">
            <a:avLst/>
          </a:prstGeom>
          <a:solidFill>
            <a:schemeClr val="bg1"/>
          </a:solidFill>
          <a:ln w="12700">
            <a:noFill/>
            <a:miter lim="800000"/>
            <a:headEnd/>
            <a:tailEnd/>
          </a:ln>
        </p:spPr>
        <p:txBody>
          <a:bodyPr wrap="none">
            <a:prstTxWarp prst="textNoShape">
              <a:avLst/>
            </a:prstTxWarp>
            <a:spAutoFit/>
          </a:bodyPr>
          <a:lstStyle/>
          <a:p>
            <a:pPr eaLnBrk="0" hangingPunct="0"/>
            <a:r>
              <a:rPr lang="ja-JP" altLang="en-US" sz="2000" b="1">
                <a:solidFill>
                  <a:srgbClr val="FFFFFF"/>
                </a:solidFill>
              </a:rPr>
              <a:t>吸う</a:t>
            </a:r>
          </a:p>
        </p:txBody>
      </p:sp>
      <p:sp>
        <p:nvSpPr>
          <p:cNvPr id="70670" name="Rectangle 19"/>
          <p:cNvSpPr>
            <a:spLocks noChangeArrowheads="1"/>
          </p:cNvSpPr>
          <p:nvPr/>
        </p:nvSpPr>
        <p:spPr bwMode="auto">
          <a:xfrm>
            <a:off x="7131053" y="2579688"/>
            <a:ext cx="915635" cy="400110"/>
          </a:xfrm>
          <a:prstGeom prst="rect">
            <a:avLst/>
          </a:prstGeom>
          <a:solidFill>
            <a:srgbClr val="FF0000"/>
          </a:solidFill>
          <a:ln w="12700">
            <a:noFill/>
            <a:miter lim="800000"/>
            <a:headEnd/>
            <a:tailEnd/>
          </a:ln>
        </p:spPr>
        <p:txBody>
          <a:bodyPr wrap="none">
            <a:prstTxWarp prst="textNoShape">
              <a:avLst/>
            </a:prstTxWarp>
            <a:spAutoFit/>
          </a:bodyPr>
          <a:lstStyle/>
          <a:p>
            <a:pPr eaLnBrk="0" hangingPunct="0"/>
            <a:r>
              <a:rPr lang="ja-JP" altLang="en-US" sz="2000" b="1">
                <a:solidFill>
                  <a:srgbClr val="FFFFFF"/>
                </a:solidFill>
              </a:rPr>
              <a:t>やめた</a:t>
            </a:r>
          </a:p>
        </p:txBody>
      </p:sp>
      <p:sp>
        <p:nvSpPr>
          <p:cNvPr id="70671" name="Rectangle 20"/>
          <p:cNvSpPr>
            <a:spLocks noChangeArrowheads="1"/>
          </p:cNvSpPr>
          <p:nvPr/>
        </p:nvSpPr>
        <p:spPr bwMode="auto">
          <a:xfrm>
            <a:off x="8191501" y="2579688"/>
            <a:ext cx="1159292" cy="400110"/>
          </a:xfrm>
          <a:prstGeom prst="rect">
            <a:avLst/>
          </a:prstGeom>
          <a:solidFill>
            <a:srgbClr val="0000FF"/>
          </a:solidFill>
          <a:ln w="12700">
            <a:noFill/>
            <a:miter lim="800000"/>
            <a:headEnd/>
            <a:tailEnd/>
          </a:ln>
        </p:spPr>
        <p:txBody>
          <a:bodyPr wrap="none">
            <a:prstTxWarp prst="textNoShape">
              <a:avLst/>
            </a:prstTxWarp>
            <a:spAutoFit/>
          </a:bodyPr>
          <a:lstStyle/>
          <a:p>
            <a:pPr eaLnBrk="0" hangingPunct="0"/>
            <a:r>
              <a:rPr lang="ja-JP" altLang="en-US" sz="2000" b="1">
                <a:solidFill>
                  <a:srgbClr val="FFFFFF"/>
                </a:solidFill>
              </a:rPr>
              <a:t>吸わない</a:t>
            </a:r>
          </a:p>
        </p:txBody>
      </p:sp>
      <p:sp>
        <p:nvSpPr>
          <p:cNvPr id="70672" name="Rectangle 21"/>
          <p:cNvSpPr>
            <a:spLocks noChangeArrowheads="1"/>
          </p:cNvSpPr>
          <p:nvPr/>
        </p:nvSpPr>
        <p:spPr bwMode="auto">
          <a:xfrm>
            <a:off x="5557839" y="6362700"/>
            <a:ext cx="1354858" cy="400110"/>
          </a:xfrm>
          <a:prstGeom prst="rect">
            <a:avLst/>
          </a:prstGeom>
          <a:solidFill>
            <a:srgbClr val="0004FF"/>
          </a:solidFill>
          <a:ln w="12700">
            <a:noFill/>
            <a:miter lim="800000"/>
            <a:headEnd/>
            <a:tailEnd/>
          </a:ln>
        </p:spPr>
        <p:txBody>
          <a:bodyPr wrap="none">
            <a:prstTxWarp prst="textNoShape">
              <a:avLst/>
            </a:prstTxWarp>
            <a:spAutoFit/>
          </a:bodyPr>
          <a:lstStyle/>
          <a:p>
            <a:pPr eaLnBrk="0" hangingPunct="0"/>
            <a:r>
              <a:rPr lang="ja-JP" altLang="en-US" sz="2000" b="1">
                <a:solidFill>
                  <a:srgbClr val="FFFFFF"/>
                </a:solidFill>
              </a:rPr>
              <a:t>禁煙＜５年</a:t>
            </a:r>
          </a:p>
        </p:txBody>
      </p:sp>
      <p:sp>
        <p:nvSpPr>
          <p:cNvPr id="70673" name="Rectangle 22"/>
          <p:cNvSpPr>
            <a:spLocks noChangeArrowheads="1"/>
          </p:cNvSpPr>
          <p:nvPr/>
        </p:nvSpPr>
        <p:spPr bwMode="auto">
          <a:xfrm>
            <a:off x="7089775" y="6362700"/>
            <a:ext cx="1197764" cy="400110"/>
          </a:xfrm>
          <a:prstGeom prst="rect">
            <a:avLst/>
          </a:prstGeom>
          <a:solidFill>
            <a:srgbClr val="0004FF"/>
          </a:solidFill>
          <a:ln w="12700">
            <a:noFill/>
            <a:miter lim="800000"/>
            <a:headEnd/>
            <a:tailEnd/>
          </a:ln>
        </p:spPr>
        <p:txBody>
          <a:bodyPr wrap="none">
            <a:prstTxWarp prst="textNoShape">
              <a:avLst/>
            </a:prstTxWarp>
            <a:spAutoFit/>
          </a:bodyPr>
          <a:lstStyle/>
          <a:p>
            <a:pPr eaLnBrk="0" hangingPunct="0"/>
            <a:r>
              <a:rPr lang="ja-JP" altLang="en-US" sz="2000" b="1">
                <a:solidFill>
                  <a:srgbClr val="FFFFFF"/>
                </a:solidFill>
              </a:rPr>
              <a:t>５</a:t>
            </a:r>
            <a:r>
              <a:rPr lang="en-US" altLang="ja-JP" sz="2000" b="1">
                <a:solidFill>
                  <a:srgbClr val="FFFFFF"/>
                </a:solidFill>
              </a:rPr>
              <a:t>〜10</a:t>
            </a:r>
            <a:r>
              <a:rPr lang="ja-JP" altLang="en-US" sz="2000" b="1">
                <a:solidFill>
                  <a:srgbClr val="FFFFFF"/>
                </a:solidFill>
              </a:rPr>
              <a:t>年</a:t>
            </a:r>
          </a:p>
        </p:txBody>
      </p:sp>
      <p:sp>
        <p:nvSpPr>
          <p:cNvPr id="70674" name="Rectangle 23"/>
          <p:cNvSpPr>
            <a:spLocks noChangeArrowheads="1"/>
          </p:cNvSpPr>
          <p:nvPr/>
        </p:nvSpPr>
        <p:spPr bwMode="auto">
          <a:xfrm>
            <a:off x="8342313" y="6362700"/>
            <a:ext cx="1032254" cy="400110"/>
          </a:xfrm>
          <a:prstGeom prst="rect">
            <a:avLst/>
          </a:prstGeom>
          <a:solidFill>
            <a:srgbClr val="0004FF"/>
          </a:solidFill>
          <a:ln w="12700">
            <a:noFill/>
            <a:miter lim="800000"/>
            <a:headEnd/>
            <a:tailEnd/>
          </a:ln>
        </p:spPr>
        <p:txBody>
          <a:bodyPr wrap="none">
            <a:prstTxWarp prst="textNoShape">
              <a:avLst/>
            </a:prstTxWarp>
            <a:spAutoFit/>
          </a:bodyPr>
          <a:lstStyle/>
          <a:p>
            <a:pPr eaLnBrk="0" hangingPunct="0"/>
            <a:r>
              <a:rPr lang="ja-JP" altLang="en-US" sz="2000" b="1">
                <a:solidFill>
                  <a:srgbClr val="FFFFFF"/>
                </a:solidFill>
              </a:rPr>
              <a:t>＞</a:t>
            </a:r>
            <a:r>
              <a:rPr lang="en-US" altLang="ja-JP" sz="2000" b="1">
                <a:solidFill>
                  <a:srgbClr val="FFFFFF"/>
                </a:solidFill>
              </a:rPr>
              <a:t>10</a:t>
            </a:r>
            <a:r>
              <a:rPr lang="ja-JP" altLang="en-US" sz="2000" b="1">
                <a:solidFill>
                  <a:srgbClr val="FFFFFF"/>
                </a:solidFill>
              </a:rPr>
              <a:t>年</a:t>
            </a:r>
          </a:p>
        </p:txBody>
      </p:sp>
      <p:sp>
        <p:nvSpPr>
          <p:cNvPr id="70675" name="右中かっこ 24"/>
          <p:cNvSpPr>
            <a:spLocks/>
          </p:cNvSpPr>
          <p:nvPr/>
        </p:nvSpPr>
        <p:spPr bwMode="auto">
          <a:xfrm rot="-5400000">
            <a:off x="7313613" y="2120900"/>
            <a:ext cx="698500" cy="2400300"/>
          </a:xfrm>
          <a:prstGeom prst="rightBrace">
            <a:avLst>
              <a:gd name="adj1" fmla="val 8336"/>
              <a:gd name="adj2" fmla="val 50000"/>
            </a:avLst>
          </a:prstGeom>
          <a:noFill/>
          <a:ln w="57150">
            <a:solidFill>
              <a:srgbClr val="FF0000"/>
            </a:solidFill>
            <a:round/>
            <a:headEnd/>
            <a:tailEnd/>
          </a:ln>
        </p:spPr>
        <p:txBody>
          <a:bodyPr>
            <a:prstTxWarp prst="textNoShape">
              <a:avLst/>
            </a:prstTxWarp>
          </a:bodyPr>
          <a:lstStyle/>
          <a:p>
            <a:pPr eaLnBrk="0" hangingPunct="0"/>
            <a:endParaRPr lang="ja-JP" altLang="en-US">
              <a:solidFill>
                <a:srgbClr val="FFFFFF"/>
              </a:solidFill>
            </a:endParaRPr>
          </a:p>
        </p:txBody>
      </p:sp>
      <p:sp>
        <p:nvSpPr>
          <p:cNvPr id="70676" name="Rectangle 15"/>
          <p:cNvSpPr>
            <a:spLocks noChangeArrowheads="1"/>
          </p:cNvSpPr>
          <p:nvPr/>
        </p:nvSpPr>
        <p:spPr bwMode="auto">
          <a:xfrm>
            <a:off x="6076950" y="3468688"/>
            <a:ext cx="1033256" cy="400110"/>
          </a:xfrm>
          <a:prstGeom prst="rect">
            <a:avLst/>
          </a:prstGeom>
          <a:solidFill>
            <a:srgbClr val="FF0000"/>
          </a:solidFill>
          <a:ln w="12700">
            <a:noFill/>
            <a:miter lim="800000"/>
            <a:headEnd/>
            <a:tailEnd/>
          </a:ln>
        </p:spPr>
        <p:txBody>
          <a:bodyPr wrap="none">
            <a:prstTxWarp prst="textNoShape">
              <a:avLst/>
            </a:prstTxWarp>
            <a:spAutoFit/>
          </a:bodyPr>
          <a:lstStyle/>
          <a:p>
            <a:pPr eaLnBrk="0" hangingPunct="0"/>
            <a:r>
              <a:rPr lang="en-US" altLang="ja-JP" sz="2000" b="1">
                <a:solidFill>
                  <a:srgbClr val="FFFFFF"/>
                </a:solidFill>
              </a:rPr>
              <a:t>23.2</a:t>
            </a:r>
            <a:r>
              <a:rPr lang="ja-JP" altLang="en-US" sz="2000" b="1">
                <a:solidFill>
                  <a:srgbClr val="FFFFFF"/>
                </a:solidFill>
              </a:rPr>
              <a:t>万</a:t>
            </a:r>
          </a:p>
        </p:txBody>
      </p:sp>
      <p:sp>
        <p:nvSpPr>
          <p:cNvPr id="70677" name="テキスト ボックス 25"/>
          <p:cNvSpPr txBox="1">
            <a:spLocks noChangeArrowheads="1"/>
          </p:cNvSpPr>
          <p:nvPr/>
        </p:nvSpPr>
        <p:spPr bwMode="auto">
          <a:xfrm>
            <a:off x="250827" y="5619751"/>
            <a:ext cx="4147289" cy="1107996"/>
          </a:xfrm>
          <a:prstGeom prst="rect">
            <a:avLst/>
          </a:prstGeom>
          <a:solidFill>
            <a:srgbClr val="0000FF"/>
          </a:solidFill>
          <a:ln w="9525">
            <a:noFill/>
            <a:miter lim="800000"/>
            <a:headEnd/>
            <a:tailEnd/>
          </a:ln>
        </p:spPr>
        <p:txBody>
          <a:bodyPr wrap="none">
            <a:prstTxWarp prst="textNoShape">
              <a:avLst/>
            </a:prstTxWarp>
            <a:spAutoFit/>
          </a:bodyPr>
          <a:lstStyle/>
          <a:p>
            <a:pPr eaLnBrk="0" hangingPunct="0"/>
            <a:r>
              <a:rPr lang="ja-JP" altLang="en-US">
                <a:solidFill>
                  <a:srgbClr val="FFFFFF"/>
                </a:solidFill>
              </a:rPr>
              <a:t>病気になる前に禁煙させれば、</a:t>
            </a:r>
            <a:endParaRPr lang="en-US" altLang="ja-JP">
              <a:solidFill>
                <a:srgbClr val="FFFFFF"/>
              </a:solidFill>
            </a:endParaRPr>
          </a:p>
          <a:p>
            <a:pPr eaLnBrk="0" hangingPunct="0"/>
            <a:r>
              <a:rPr lang="ja-JP" altLang="en-US">
                <a:solidFill>
                  <a:srgbClr val="FFFFFF"/>
                </a:solidFill>
              </a:rPr>
              <a:t>本人も会社も助かる。</a:t>
            </a:r>
            <a:endParaRPr lang="en-US" altLang="ja-JP">
              <a:solidFill>
                <a:srgbClr val="FFFFFF"/>
              </a:solidFill>
            </a:endParaRPr>
          </a:p>
          <a:p>
            <a:pPr eaLnBrk="0" hangingPunct="0"/>
            <a:r>
              <a:rPr lang="ja-JP" altLang="en-US" sz="1800">
                <a:solidFill>
                  <a:srgbClr val="FFFFFF"/>
                </a:solidFill>
              </a:rPr>
              <a:t>産業医大</a:t>
            </a:r>
            <a:r>
              <a:rPr lang="en-US" altLang="ja-JP" sz="1800">
                <a:solidFill>
                  <a:srgbClr val="FFFFFF"/>
                </a:solidFill>
              </a:rPr>
              <a:t> </a:t>
            </a:r>
            <a:r>
              <a:rPr lang="ja-JP" altLang="en-US" sz="1800">
                <a:solidFill>
                  <a:srgbClr val="FFFFFF"/>
                </a:solidFill>
              </a:rPr>
              <a:t>寶珠山務</a:t>
            </a:r>
          </a:p>
        </p:txBody>
      </p:sp>
      <p:sp>
        <p:nvSpPr>
          <p:cNvPr id="27" name="正方形/長方形 26"/>
          <p:cNvSpPr/>
          <p:nvPr/>
        </p:nvSpPr>
        <p:spPr>
          <a:xfrm>
            <a:off x="315914" y="2719391"/>
            <a:ext cx="4576762" cy="348813"/>
          </a:xfrm>
          <a:prstGeom prst="rect">
            <a:avLst/>
          </a:prstGeom>
          <a:solidFill>
            <a:srgbClr val="0000FF"/>
          </a:solidFill>
        </p:spPr>
        <p:txBody>
          <a:bodyPr>
            <a:prstTxWarp prst="textNoShape">
              <a:avLst/>
            </a:prstTxWarp>
            <a:spAutoFit/>
          </a:bodyPr>
          <a:lstStyle/>
          <a:p>
            <a:pPr marL="342900" indent="-342900" eaLnBrk="0" hangingPunct="0">
              <a:lnSpc>
                <a:spcPct val="80000"/>
              </a:lnSpc>
              <a:spcBef>
                <a:spcPct val="20000"/>
              </a:spcBef>
              <a:buClr>
                <a:srgbClr val="FFFF00"/>
              </a:buClr>
              <a:buSzPct val="75000"/>
              <a:buFont typeface="Monotype Sorts" charset="2"/>
              <a:buNone/>
              <a:defRPr/>
            </a:pPr>
            <a:r>
              <a:rPr lang="ja-JP" altLang="en-US" sz="2000">
                <a:solidFill>
                  <a:srgbClr val="FFFFFF"/>
                </a:solidFill>
                <a:effectLst>
                  <a:outerShdw blurRad="38100" dist="38100" dir="2700000" algn="tl">
                    <a:srgbClr val="000000"/>
                  </a:outerShdw>
                </a:effectLst>
                <a:latin typeface="ＭＳ ゴシック" charset="-128"/>
                <a:ea typeface="ＭＳ ゴシック" charset="-128"/>
                <a:cs typeface="ＭＳ ゴシック" charset="-128"/>
              </a:rPr>
              <a:t>やめざるを得ない状況＝医療費上昇</a:t>
            </a:r>
            <a:endParaRPr lang="en-US" altLang="ja-JP" sz="1800">
              <a:solidFill>
                <a:srgbClr val="FFFF00"/>
              </a:solidFill>
              <a:effectLst>
                <a:outerShdw blurRad="38100" dist="38100" dir="2700000" algn="tl">
                  <a:srgbClr val="000000"/>
                </a:outerShdw>
              </a:effectLst>
              <a:latin typeface="ＭＳ ゴシック" charset="-128"/>
              <a:ea typeface="ＭＳ ゴシック" charset="-128"/>
              <a:cs typeface="ＭＳ ゴシック" charset="-128"/>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6700" y="0"/>
            <a:ext cx="9753600" cy="762000"/>
          </a:xfrm>
        </p:spPr>
        <p:txBody>
          <a:bodyPr/>
          <a:lstStyle/>
          <a:p>
            <a:pPr>
              <a:defRPr/>
            </a:pPr>
            <a:r>
              <a:rPr lang="ja-JP" altLang="en-US" sz="4800" dirty="0" smtClean="0"/>
              <a:t>高額な治療費＝医療費削減</a:t>
            </a:r>
          </a:p>
        </p:txBody>
      </p:sp>
      <p:sp>
        <p:nvSpPr>
          <p:cNvPr id="3" name="テキスト ボックス 2"/>
          <p:cNvSpPr txBox="1"/>
          <p:nvPr/>
        </p:nvSpPr>
        <p:spPr>
          <a:xfrm>
            <a:off x="495300" y="1371600"/>
            <a:ext cx="6284893" cy="830997"/>
          </a:xfrm>
          <a:prstGeom prst="rect">
            <a:avLst/>
          </a:prstGeom>
          <a:noFill/>
        </p:spPr>
        <p:txBody>
          <a:bodyPr wrap="none" rtlCol="0">
            <a:spAutoFit/>
          </a:bodyPr>
          <a:lstStyle/>
          <a:p>
            <a:r>
              <a:rPr kumimoji="1" lang="ja-JP" altLang="en-US" sz="4800" dirty="0" smtClean="0"/>
              <a:t>肺がん手術で</a:t>
            </a:r>
            <a:r>
              <a:rPr kumimoji="1" lang="en-US" altLang="ja-JP" sz="4800" dirty="0" smtClean="0"/>
              <a:t>165</a:t>
            </a:r>
            <a:r>
              <a:rPr kumimoji="1" lang="ja-JP" altLang="en-US" sz="4800" dirty="0" smtClean="0"/>
              <a:t>万円</a:t>
            </a:r>
            <a:endParaRPr kumimoji="1" lang="ja-JP" altLang="en-US" sz="4800" dirty="0"/>
          </a:p>
        </p:txBody>
      </p:sp>
      <p:pic>
        <p:nvPicPr>
          <p:cNvPr id="4" name="図 3"/>
          <p:cNvPicPr>
            <a:picLocks noChangeAspect="1"/>
          </p:cNvPicPr>
          <p:nvPr/>
        </p:nvPicPr>
        <p:blipFill>
          <a:blip r:embed="rId2"/>
          <a:stretch>
            <a:fillRect/>
          </a:stretch>
        </p:blipFill>
        <p:spPr>
          <a:xfrm>
            <a:off x="571500" y="2133600"/>
            <a:ext cx="8553890" cy="4286470"/>
          </a:xfrm>
          <a:prstGeom prst="rect">
            <a:avLst/>
          </a:prstGeom>
        </p:spPr>
      </p:pic>
      <p:sp>
        <p:nvSpPr>
          <p:cNvPr id="5" name="テキスト ボックス 4"/>
          <p:cNvSpPr txBox="1"/>
          <p:nvPr/>
        </p:nvSpPr>
        <p:spPr>
          <a:xfrm>
            <a:off x="7353300" y="914400"/>
            <a:ext cx="2432878" cy="461665"/>
          </a:xfrm>
          <a:prstGeom prst="rect">
            <a:avLst/>
          </a:prstGeom>
          <a:noFill/>
        </p:spPr>
        <p:txBody>
          <a:bodyPr wrap="none" rtlCol="0">
            <a:spAutoFit/>
          </a:bodyPr>
          <a:lstStyle/>
          <a:p>
            <a:r>
              <a:rPr kumimoji="1" lang="ja-JP" altLang="en-US" dirty="0" smtClean="0"/>
              <a:t>がん治療費</a:t>
            </a:r>
            <a:r>
              <a:rPr kumimoji="1" lang="en-US" altLang="ja-JP" dirty="0" smtClean="0"/>
              <a:t>.com</a:t>
            </a:r>
            <a:r>
              <a:rPr kumimoji="1" lang="ja-JP" altLang="en-US" dirty="0" smtClean="0"/>
              <a:t>　</a:t>
            </a:r>
            <a:endParaRPr kumimoji="1" lang="ja-JP" alt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6700" y="457200"/>
            <a:ext cx="9753600" cy="1143000"/>
          </a:xfrm>
        </p:spPr>
        <p:txBody>
          <a:bodyPr/>
          <a:lstStyle/>
          <a:p>
            <a:r>
              <a:rPr lang="ja-JP" altLang="en-US" dirty="0" smtClean="0"/>
              <a:t>これからの喫煙対策に必要な視点</a:t>
            </a:r>
            <a:r>
              <a:rPr lang="en-US" altLang="ja-JP" dirty="0" smtClean="0"/>
              <a:t/>
            </a:r>
            <a:br>
              <a:rPr lang="en-US" altLang="ja-JP" dirty="0" smtClean="0"/>
            </a:br>
            <a:r>
              <a:rPr lang="ja-JP" altLang="en-US" dirty="0" smtClean="0"/>
              <a:t>安全、生産性管理からの禁煙勧奨</a:t>
            </a:r>
            <a:endParaRPr lang="ja-JP" altLang="en-US" dirty="0"/>
          </a:p>
        </p:txBody>
      </p:sp>
      <p:sp>
        <p:nvSpPr>
          <p:cNvPr id="3" name="コンテンツ プレースホルダ 2"/>
          <p:cNvSpPr>
            <a:spLocks noGrp="1"/>
          </p:cNvSpPr>
          <p:nvPr>
            <p:ph idx="1"/>
          </p:nvPr>
        </p:nvSpPr>
        <p:spPr>
          <a:xfrm>
            <a:off x="190500" y="1828800"/>
            <a:ext cx="10096500" cy="4114800"/>
          </a:xfrm>
        </p:spPr>
        <p:txBody>
          <a:bodyPr/>
          <a:lstStyle/>
          <a:p>
            <a:r>
              <a:rPr lang="ja-JP" altLang="en-US" sz="6000" dirty="0" smtClean="0"/>
              <a:t>労災のリスク</a:t>
            </a:r>
            <a:endParaRPr lang="en-US" altLang="ja-JP" sz="6000" dirty="0" smtClean="0"/>
          </a:p>
          <a:p>
            <a:r>
              <a:rPr lang="ja-JP" altLang="en-US" sz="6000" dirty="0" smtClean="0"/>
              <a:t>メンタルヘルス対策</a:t>
            </a:r>
            <a:endParaRPr lang="en-US" altLang="ja-JP" sz="6000" dirty="0" smtClean="0"/>
          </a:p>
          <a:p>
            <a:r>
              <a:rPr lang="ja-JP" altLang="en-US" sz="6000" dirty="0" smtClean="0"/>
              <a:t>労務管理</a:t>
            </a:r>
            <a:endParaRPr lang="en-US" altLang="ja-JP" sz="6000" dirty="0" smtClean="0"/>
          </a:p>
          <a:p>
            <a:r>
              <a:rPr lang="ja-JP" altLang="en-US" sz="6000" dirty="0" smtClean="0"/>
              <a:t>脳機能の低下</a:t>
            </a:r>
            <a:endParaRPr lang="ja-JP" altLang="en-US" sz="6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スライド番号プレースホルダ 2"/>
          <p:cNvSpPr>
            <a:spLocks noGrp="1"/>
          </p:cNvSpPr>
          <p:nvPr>
            <p:ph type="sldNum" sz="quarter" idx="10"/>
          </p:nvPr>
        </p:nvSpPr>
        <p:spPr>
          <a:noFill/>
        </p:spPr>
        <p:txBody>
          <a:bodyPr/>
          <a:lstStyle/>
          <a:p>
            <a:fld id="{D46A0972-892B-7A47-99E1-F1C1723B4108}" type="slidenum">
              <a:rPr lang="en-US" altLang="ja-JP" smtClean="0">
                <a:solidFill>
                  <a:srgbClr val="000000"/>
                </a:solidFill>
                <a:latin typeface="Arial" charset="0"/>
                <a:ea typeface="ＭＳ Ｐゴシック" charset="-128"/>
                <a:cs typeface="ＭＳ Ｐゴシック" charset="-128"/>
              </a:rPr>
              <a:pPr/>
              <a:t>25</a:t>
            </a:fld>
            <a:endParaRPr lang="en-US" altLang="ja-JP" smtClean="0">
              <a:solidFill>
                <a:srgbClr val="000000"/>
              </a:solidFill>
              <a:latin typeface="Arial" charset="0"/>
              <a:ea typeface="ＭＳ Ｐゴシック" charset="-128"/>
              <a:cs typeface="ＭＳ Ｐゴシック" charset="-128"/>
            </a:endParaRPr>
          </a:p>
        </p:txBody>
      </p:sp>
      <p:sp>
        <p:nvSpPr>
          <p:cNvPr id="53251" name="Line 27"/>
          <p:cNvSpPr>
            <a:spLocks noChangeShapeType="1"/>
          </p:cNvSpPr>
          <p:nvPr/>
        </p:nvSpPr>
        <p:spPr bwMode="auto">
          <a:xfrm flipH="1">
            <a:off x="2227263" y="3640138"/>
            <a:ext cx="6804025" cy="0"/>
          </a:xfrm>
          <a:prstGeom prst="line">
            <a:avLst/>
          </a:prstGeom>
          <a:noFill/>
          <a:ln w="9525">
            <a:solidFill>
              <a:schemeClr val="tx1"/>
            </a:solidFill>
            <a:prstDash val="dash"/>
            <a:round/>
            <a:headEnd/>
            <a:tailEnd/>
          </a:ln>
        </p:spPr>
        <p:txBody>
          <a:bodyPr>
            <a:prstTxWarp prst="textNoShape">
              <a:avLst/>
            </a:prstTxWarp>
          </a:bodyPr>
          <a:lstStyle/>
          <a:p>
            <a:endParaRPr lang="ja-JP" altLang="en-US">
              <a:solidFill>
                <a:srgbClr val="000000"/>
              </a:solidFill>
            </a:endParaRPr>
          </a:p>
        </p:txBody>
      </p:sp>
      <p:sp>
        <p:nvSpPr>
          <p:cNvPr id="53252" name="Text Box 7"/>
          <p:cNvSpPr txBox="1">
            <a:spLocks noChangeArrowheads="1"/>
          </p:cNvSpPr>
          <p:nvPr/>
        </p:nvSpPr>
        <p:spPr bwMode="auto">
          <a:xfrm>
            <a:off x="5487988" y="6589713"/>
            <a:ext cx="4354512" cy="153987"/>
          </a:xfrm>
          <a:prstGeom prst="rect">
            <a:avLst/>
          </a:prstGeom>
          <a:noFill/>
          <a:ln w="9525">
            <a:noFill/>
            <a:miter lim="800000"/>
            <a:headEnd/>
            <a:tailEnd/>
          </a:ln>
        </p:spPr>
        <p:txBody>
          <a:bodyPr wrap="none" lIns="0" tIns="0" rIns="0" bIns="0" anchor="b">
            <a:prstTxWarp prst="textNoShape">
              <a:avLst/>
            </a:prstTxWarp>
            <a:spAutoFit/>
          </a:bodyPr>
          <a:lstStyle/>
          <a:p>
            <a:pPr algn="r"/>
            <a:r>
              <a:rPr lang="da-DK" altLang="ja-JP" sz="1000">
                <a:solidFill>
                  <a:srgbClr val="000000"/>
                </a:solidFill>
                <a:latin typeface="HGPｺﾞｼｯｸE" charset="-128"/>
                <a:ea typeface="HGPｺﾞｼｯｸE" charset="-128"/>
                <a:cs typeface="HGPｺﾞｼｯｸE" charset="-128"/>
              </a:rPr>
              <a:t>Nakata, A. et al.</a:t>
            </a:r>
            <a:r>
              <a:rPr lang="ja-JP" altLang="da-DK" sz="1000">
                <a:solidFill>
                  <a:srgbClr val="000000"/>
                </a:solidFill>
                <a:latin typeface="HGPｺﾞｼｯｸE" charset="-128"/>
                <a:ea typeface="HGPｺﾞｼｯｸE" charset="-128"/>
                <a:cs typeface="HGPｺﾞｼｯｸE" charset="-128"/>
              </a:rPr>
              <a:t>：</a:t>
            </a:r>
            <a:r>
              <a:rPr lang="da-DK" altLang="ja-JP" sz="1000">
                <a:solidFill>
                  <a:srgbClr val="000000"/>
                </a:solidFill>
                <a:latin typeface="HGPｺﾞｼｯｸE" charset="-128"/>
                <a:ea typeface="HGPｺﾞｼｯｸE" charset="-128"/>
                <a:cs typeface="HGPｺﾞｼｯｸE" charset="-128"/>
              </a:rPr>
              <a:t>Soc Sci Med</a:t>
            </a:r>
            <a:r>
              <a:rPr lang="ja-JP" altLang="da-DK" sz="1000">
                <a:solidFill>
                  <a:srgbClr val="000000"/>
                </a:solidFill>
                <a:latin typeface="HGPｺﾞｼｯｸE" charset="-128"/>
                <a:ea typeface="HGPｺﾞｼｯｸE" charset="-128"/>
                <a:cs typeface="HGPｺﾞｼｯｸE" charset="-128"/>
              </a:rPr>
              <a:t> </a:t>
            </a:r>
            <a:r>
              <a:rPr lang="da-DK" altLang="ja-JP" sz="1000">
                <a:solidFill>
                  <a:srgbClr val="000000"/>
                </a:solidFill>
                <a:latin typeface="HGPｺﾞｼｯｸE" charset="-128"/>
                <a:ea typeface="HGPｺﾞｼｯｸE" charset="-128"/>
                <a:cs typeface="HGPｺﾞｼｯｸE" charset="-128"/>
              </a:rPr>
              <a:t>63</a:t>
            </a:r>
            <a:r>
              <a:rPr lang="ja-JP" altLang="da-DK" sz="1000">
                <a:solidFill>
                  <a:srgbClr val="000000"/>
                </a:solidFill>
                <a:latin typeface="HGPｺﾞｼｯｸE" charset="-128"/>
                <a:ea typeface="HGPｺﾞｼｯｸE" charset="-128"/>
                <a:cs typeface="HGPｺﾞｼｯｸE" charset="-128"/>
              </a:rPr>
              <a:t>（</a:t>
            </a:r>
            <a:r>
              <a:rPr lang="da-DK" altLang="ja-JP" sz="1000">
                <a:solidFill>
                  <a:srgbClr val="000000"/>
                </a:solidFill>
                <a:latin typeface="HGPｺﾞｼｯｸE" charset="-128"/>
                <a:ea typeface="HGPｺﾞｼｯｸE" charset="-128"/>
                <a:cs typeface="HGPｺﾞｼｯｸE" charset="-128"/>
              </a:rPr>
              <a:t>9</a:t>
            </a:r>
            <a:r>
              <a:rPr lang="ja-JP" altLang="da-DK" sz="1000">
                <a:solidFill>
                  <a:srgbClr val="000000"/>
                </a:solidFill>
                <a:latin typeface="HGPｺﾞｼｯｸE" charset="-128"/>
                <a:ea typeface="HGPｺﾞｼｯｸE" charset="-128"/>
                <a:cs typeface="HGPｺﾞｼｯｸE" charset="-128"/>
              </a:rPr>
              <a:t>）：</a:t>
            </a:r>
            <a:r>
              <a:rPr lang="da-DK" altLang="ja-JP" sz="1000">
                <a:solidFill>
                  <a:srgbClr val="000000"/>
                </a:solidFill>
                <a:latin typeface="HGPｺﾞｼｯｸE" charset="-128"/>
                <a:ea typeface="HGPｺﾞｼｯｸE" charset="-128"/>
                <a:cs typeface="HGPｺﾞｼｯｸE" charset="-128"/>
              </a:rPr>
              <a:t>2452, 2006  </a:t>
            </a:r>
            <a:r>
              <a:rPr lang="ja-JP" altLang="da-DK" sz="1000">
                <a:solidFill>
                  <a:srgbClr val="000000"/>
                </a:solidFill>
                <a:latin typeface="HGPｺﾞｼｯｸE" charset="-128"/>
                <a:ea typeface="HGPｺﾞｼｯｸE" charset="-128"/>
                <a:cs typeface="HGPｺﾞｼｯｸE" charset="-128"/>
              </a:rPr>
              <a:t>［</a:t>
            </a:r>
            <a:r>
              <a:rPr lang="da-DK" altLang="ja-JP" sz="1000">
                <a:solidFill>
                  <a:srgbClr val="000000"/>
                </a:solidFill>
                <a:latin typeface="HGPｺﾞｼｯｸE" charset="-128"/>
                <a:ea typeface="HGPｺﾞｼｯｸE" charset="-128"/>
                <a:cs typeface="HGPｺﾞｼｯｸE" charset="-128"/>
              </a:rPr>
              <a:t>L20090911125</a:t>
            </a:r>
            <a:r>
              <a:rPr lang="ja-JP" altLang="da-DK" sz="1000">
                <a:solidFill>
                  <a:srgbClr val="000000"/>
                </a:solidFill>
                <a:latin typeface="HGPｺﾞｼｯｸE" charset="-128"/>
                <a:ea typeface="HGPｺﾞｼｯｸE" charset="-128"/>
                <a:cs typeface="HGPｺﾞｼｯｸE" charset="-128"/>
              </a:rPr>
              <a:t>］より作図</a:t>
            </a:r>
          </a:p>
        </p:txBody>
      </p:sp>
      <p:sp>
        <p:nvSpPr>
          <p:cNvPr id="53253" name="Text Box 8"/>
          <p:cNvSpPr txBox="1">
            <a:spLocks noChangeArrowheads="1"/>
          </p:cNvSpPr>
          <p:nvPr/>
        </p:nvSpPr>
        <p:spPr bwMode="auto">
          <a:xfrm>
            <a:off x="444500" y="6067425"/>
            <a:ext cx="8509000" cy="461963"/>
          </a:xfrm>
          <a:prstGeom prst="rect">
            <a:avLst/>
          </a:prstGeom>
          <a:noFill/>
          <a:ln w="9525">
            <a:noFill/>
            <a:miter lim="800000"/>
            <a:headEnd/>
            <a:tailEnd/>
          </a:ln>
        </p:spPr>
        <p:txBody>
          <a:bodyPr wrap="none" lIns="0" tIns="0" rIns="0" bIns="0" anchor="b">
            <a:prstTxWarp prst="textNoShape">
              <a:avLst/>
            </a:prstTxWarp>
            <a:spAutoFit/>
          </a:bodyPr>
          <a:lstStyle/>
          <a:p>
            <a:pPr marL="123825" indent="-123825"/>
            <a:r>
              <a:rPr lang="da-DK" altLang="ja-JP" sz="1000">
                <a:solidFill>
                  <a:srgbClr val="000000"/>
                </a:solidFill>
                <a:latin typeface="HGPｺﾞｼｯｸE" charset="-128"/>
                <a:ea typeface="HGPｺﾞｼｯｸE" charset="-128"/>
                <a:cs typeface="HGPｺﾞｼｯｸE" charset="-128"/>
              </a:rPr>
              <a:t>※</a:t>
            </a:r>
            <a:r>
              <a:rPr lang="ja-JP" altLang="da-DK" sz="1000">
                <a:solidFill>
                  <a:srgbClr val="000000"/>
                </a:solidFill>
                <a:latin typeface="HGPｺﾞｼｯｸE" charset="-128"/>
                <a:ea typeface="HGPｺﾞｼｯｸE" charset="-128"/>
                <a:cs typeface="HGPｺﾞｼｯｸE" charset="-128"/>
              </a:rPr>
              <a:t>八潮市中小企業製造業の男性労働者</a:t>
            </a:r>
            <a:r>
              <a:rPr lang="da-DK" altLang="ja-JP" sz="1000">
                <a:solidFill>
                  <a:srgbClr val="000000"/>
                </a:solidFill>
                <a:latin typeface="HGPｺﾞｼｯｸE" charset="-128"/>
                <a:ea typeface="HGPｺﾞｼｯｸE" charset="-128"/>
                <a:cs typeface="HGPｺﾞｼｯｸE" charset="-128"/>
              </a:rPr>
              <a:t>1,416</a:t>
            </a:r>
            <a:r>
              <a:rPr lang="ja-JP" altLang="da-DK" sz="1000">
                <a:solidFill>
                  <a:srgbClr val="000000"/>
                </a:solidFill>
                <a:latin typeface="HGPｺﾞｼｯｸE" charset="-128"/>
                <a:ea typeface="HGPｺﾞｼｯｸE" charset="-128"/>
                <a:cs typeface="HGPｺﾞｼｯｸE" charset="-128"/>
              </a:rPr>
              <a:t>人における過去</a:t>
            </a:r>
            <a:r>
              <a:rPr lang="da-DK" altLang="ja-JP" sz="1000">
                <a:solidFill>
                  <a:srgbClr val="000000"/>
                </a:solidFill>
                <a:latin typeface="HGPｺﾞｼｯｸE" charset="-128"/>
                <a:ea typeface="HGPｺﾞｼｯｸE" charset="-128"/>
                <a:cs typeface="HGPｺﾞｼｯｸE" charset="-128"/>
              </a:rPr>
              <a:t>1</a:t>
            </a:r>
            <a:r>
              <a:rPr lang="ja-JP" altLang="da-DK" sz="1000">
                <a:solidFill>
                  <a:srgbClr val="000000"/>
                </a:solidFill>
                <a:latin typeface="HGPｺﾞｼｯｸE" charset="-128"/>
                <a:ea typeface="HGPｺﾞｼｯｸE" charset="-128"/>
                <a:cs typeface="HGPｺﾞｼｯｸE" charset="-128"/>
              </a:rPr>
              <a:t>年間の労働災害リスク</a:t>
            </a:r>
          </a:p>
          <a:p>
            <a:pPr marL="123825" indent="-123825"/>
            <a:r>
              <a:rPr lang="ja-JP" altLang="da-DK" sz="1000">
                <a:solidFill>
                  <a:srgbClr val="000000"/>
                </a:solidFill>
                <a:latin typeface="HGPｺﾞｼｯｸE" charset="-128"/>
                <a:ea typeface="HGPｺﾞｼｯｸE" charset="-128"/>
                <a:cs typeface="HGPｺﾞｼｯｸE" charset="-128"/>
              </a:rPr>
              <a:t>	労働災害リスクは、「過去</a:t>
            </a:r>
            <a:r>
              <a:rPr lang="da-DK" altLang="ja-JP" sz="1000">
                <a:solidFill>
                  <a:srgbClr val="000000"/>
                </a:solidFill>
                <a:latin typeface="HGPｺﾞｼｯｸE" charset="-128"/>
                <a:ea typeface="HGPｺﾞｼｯｸE" charset="-128"/>
                <a:cs typeface="HGPｺﾞｼｯｸE" charset="-128"/>
              </a:rPr>
              <a:t>1</a:t>
            </a:r>
            <a:r>
              <a:rPr lang="ja-JP" altLang="da-DK" sz="1000">
                <a:solidFill>
                  <a:srgbClr val="000000"/>
                </a:solidFill>
                <a:latin typeface="HGPｺﾞｼｯｸE" charset="-128"/>
                <a:ea typeface="HGPｺﾞｼｯｸE" charset="-128"/>
                <a:cs typeface="HGPｺﾞｼｯｸE" charset="-128"/>
              </a:rPr>
              <a:t>年間で仕事中に軽いひっかき傷や切り傷を含むけがをしましたか？」という問いに、「はい」または「いいえ」で回答させて判定</a:t>
            </a:r>
          </a:p>
          <a:p>
            <a:pPr marL="123825" indent="-123825"/>
            <a:r>
              <a:rPr lang="da-DK" altLang="ja-JP" sz="1000">
                <a:solidFill>
                  <a:srgbClr val="000000"/>
                </a:solidFill>
                <a:latin typeface="HGPｺﾞｼｯｸE" charset="-128"/>
                <a:ea typeface="HGPｺﾞｼｯｸE" charset="-128"/>
                <a:cs typeface="HGPｺﾞｼｯｸE" charset="-128"/>
              </a:rPr>
              <a:t>	10</a:t>
            </a:r>
            <a:r>
              <a:rPr lang="ja-JP" altLang="da-DK" sz="1000">
                <a:solidFill>
                  <a:srgbClr val="000000"/>
                </a:solidFill>
                <a:latin typeface="HGPｺﾞｼｯｸE" charset="-128"/>
                <a:ea typeface="HGPｺﾞｼｯｸE" charset="-128"/>
                <a:cs typeface="HGPｺﾞｼｯｸE" charset="-128"/>
              </a:rPr>
              <a:t>歳ごとの年代、結婚暦、教育水準、</a:t>
            </a:r>
            <a:r>
              <a:rPr lang="da-DK" altLang="ja-JP" sz="1000">
                <a:solidFill>
                  <a:srgbClr val="000000"/>
                </a:solidFill>
                <a:latin typeface="HGPｺﾞｼｯｸE" charset="-128"/>
                <a:ea typeface="HGPｺﾞｼｯｸE" charset="-128"/>
                <a:cs typeface="HGPｺﾞｼｯｸE" charset="-128"/>
              </a:rPr>
              <a:t>BMI</a:t>
            </a:r>
            <a:r>
              <a:rPr lang="ja-JP" altLang="da-DK" sz="1000">
                <a:solidFill>
                  <a:srgbClr val="000000"/>
                </a:solidFill>
                <a:latin typeface="HGPｺﾞｼｯｸE" charset="-128"/>
                <a:ea typeface="HGPｺﾞｼｯｸE" charset="-128"/>
                <a:cs typeface="HGPｺﾞｼｯｸE" charset="-128"/>
              </a:rPr>
              <a:t>、不眠症状、職種、労働環境で補正</a:t>
            </a:r>
          </a:p>
        </p:txBody>
      </p:sp>
      <p:sp>
        <p:nvSpPr>
          <p:cNvPr id="54278" name="Rectangle 32"/>
          <p:cNvSpPr>
            <a:spLocks noGrp="1" noChangeArrowheads="1"/>
          </p:cNvSpPr>
          <p:nvPr>
            <p:ph type="title"/>
          </p:nvPr>
        </p:nvSpPr>
        <p:spPr>
          <a:xfrm>
            <a:off x="133350" y="76200"/>
            <a:ext cx="8743950" cy="1752600"/>
          </a:xfrm>
        </p:spPr>
        <p:txBody>
          <a:bodyPr/>
          <a:lstStyle/>
          <a:p>
            <a:pPr algn="l">
              <a:defRPr/>
            </a:pPr>
            <a:r>
              <a:rPr lang="ja-JP" altLang="en-US" sz="3600" dirty="0">
                <a:latin typeface="+mn-ea"/>
                <a:ea typeface="+mn-ea"/>
                <a:cs typeface="ＭＳ Ｐゴシック" charset="-128"/>
              </a:rPr>
              <a:t>喫煙者の労働災害リスクは</a:t>
            </a:r>
            <a:r>
              <a:rPr lang="en-US" altLang="ja-JP" sz="3600" dirty="0">
                <a:latin typeface="+mn-ea"/>
                <a:ea typeface="+mn-ea"/>
                <a:cs typeface="ＭＳ Ｐゴシック" charset="-128"/>
              </a:rPr>
              <a:t/>
            </a:r>
            <a:br>
              <a:rPr lang="en-US" altLang="ja-JP" sz="3600" dirty="0">
                <a:latin typeface="+mn-ea"/>
                <a:ea typeface="+mn-ea"/>
                <a:cs typeface="ＭＳ Ｐゴシック" charset="-128"/>
              </a:rPr>
            </a:br>
            <a:r>
              <a:rPr lang="ja-JP" altLang="en-US" sz="3600" dirty="0">
                <a:latin typeface="+mn-ea"/>
                <a:ea typeface="+mn-ea"/>
                <a:cs typeface="ＭＳ Ｐゴシック" charset="-128"/>
              </a:rPr>
              <a:t>非喫煙者の約</a:t>
            </a:r>
            <a:r>
              <a:rPr lang="en-US" altLang="ja-JP" sz="3600" dirty="0">
                <a:latin typeface="+mn-ea"/>
                <a:ea typeface="+mn-ea"/>
                <a:cs typeface="ＭＳ Ｐゴシック" charset="-128"/>
              </a:rPr>
              <a:t>1.6</a:t>
            </a:r>
            <a:r>
              <a:rPr lang="ja-JP" altLang="en-US" sz="3600" dirty="0" smtClean="0">
                <a:latin typeface="+mn-ea"/>
                <a:ea typeface="+mn-ea"/>
                <a:cs typeface="ＭＳ Ｐゴシック" charset="-128"/>
              </a:rPr>
              <a:t>倍</a:t>
            </a:r>
            <a:r>
              <a:rPr lang="en-US" altLang="ja-JP" sz="3600" dirty="0" smtClean="0">
                <a:latin typeface="+mn-ea"/>
                <a:ea typeface="+mn-ea"/>
                <a:cs typeface="ＭＳ Ｐゴシック" charset="-128"/>
              </a:rPr>
              <a:t/>
            </a:r>
            <a:br>
              <a:rPr lang="en-US" altLang="ja-JP" sz="3600" dirty="0" smtClean="0">
                <a:latin typeface="+mn-ea"/>
                <a:ea typeface="+mn-ea"/>
                <a:cs typeface="ＭＳ Ｐゴシック" charset="-128"/>
              </a:rPr>
            </a:br>
            <a:r>
              <a:rPr lang="ja-JP" altLang="en-US" sz="3600" dirty="0" smtClean="0">
                <a:latin typeface="+mn-ea"/>
                <a:ea typeface="+mn-ea"/>
                <a:cs typeface="ＭＳ Ｐゴシック" charset="-128"/>
              </a:rPr>
              <a:t>医療者であれば医療事故！</a:t>
            </a:r>
            <a:endParaRPr lang="ja-JP" altLang="en-US" sz="3600" dirty="0">
              <a:latin typeface="+mn-ea"/>
              <a:ea typeface="+mn-ea"/>
              <a:cs typeface="ＭＳ Ｐゴシック" charset="-128"/>
            </a:endParaRPr>
          </a:p>
        </p:txBody>
      </p:sp>
      <p:sp>
        <p:nvSpPr>
          <p:cNvPr id="53255" name="Rectangle 21"/>
          <p:cNvSpPr>
            <a:spLocks noChangeArrowheads="1"/>
          </p:cNvSpPr>
          <p:nvPr/>
        </p:nvSpPr>
        <p:spPr bwMode="auto">
          <a:xfrm>
            <a:off x="1579563" y="5249863"/>
            <a:ext cx="485775" cy="215900"/>
          </a:xfrm>
          <a:prstGeom prst="rect">
            <a:avLst/>
          </a:prstGeom>
          <a:noFill/>
          <a:ln w="19050">
            <a:noFill/>
            <a:miter lim="800000"/>
            <a:headEnd/>
            <a:tailEnd/>
          </a:ln>
        </p:spPr>
        <p:txBody>
          <a:bodyPr lIns="0" tIns="0" rIns="0" bIns="0">
            <a:prstTxWarp prst="textNoShape">
              <a:avLst/>
            </a:prstTxWarp>
            <a:spAutoFit/>
          </a:bodyPr>
          <a:lstStyle/>
          <a:p>
            <a:pPr algn="r"/>
            <a:r>
              <a:rPr lang="en-US" altLang="ja-JP" sz="1400">
                <a:solidFill>
                  <a:srgbClr val="000000"/>
                </a:solidFill>
                <a:latin typeface="HGPｺﾞｼｯｸE" charset="-128"/>
                <a:ea typeface="HGPｺﾞｼｯｸE" charset="-128"/>
                <a:cs typeface="HGPｺﾞｼｯｸE" charset="-128"/>
              </a:rPr>
              <a:t>0</a:t>
            </a:r>
          </a:p>
        </p:txBody>
      </p:sp>
      <p:sp>
        <p:nvSpPr>
          <p:cNvPr id="53256" name="Rectangle 22"/>
          <p:cNvSpPr>
            <a:spLocks noChangeArrowheads="1"/>
          </p:cNvSpPr>
          <p:nvPr/>
        </p:nvSpPr>
        <p:spPr bwMode="auto">
          <a:xfrm>
            <a:off x="1579563" y="4383088"/>
            <a:ext cx="485775" cy="215900"/>
          </a:xfrm>
          <a:prstGeom prst="rect">
            <a:avLst/>
          </a:prstGeom>
          <a:noFill/>
          <a:ln w="19050">
            <a:noFill/>
            <a:miter lim="800000"/>
            <a:headEnd/>
            <a:tailEnd/>
          </a:ln>
        </p:spPr>
        <p:txBody>
          <a:bodyPr lIns="0" tIns="0" rIns="0" bIns="0">
            <a:prstTxWarp prst="textNoShape">
              <a:avLst/>
            </a:prstTxWarp>
            <a:spAutoFit/>
          </a:bodyPr>
          <a:lstStyle/>
          <a:p>
            <a:pPr algn="r"/>
            <a:r>
              <a:rPr lang="en-US" altLang="ja-JP" sz="1400">
                <a:solidFill>
                  <a:srgbClr val="000000"/>
                </a:solidFill>
                <a:latin typeface="HGPｺﾞｼｯｸE" charset="-128"/>
                <a:ea typeface="HGPｺﾞｼｯｸE" charset="-128"/>
                <a:cs typeface="HGPｺﾞｼｯｸE" charset="-128"/>
              </a:rPr>
              <a:t>0.5</a:t>
            </a:r>
          </a:p>
        </p:txBody>
      </p:sp>
      <p:sp>
        <p:nvSpPr>
          <p:cNvPr id="53257" name="Rectangle 23"/>
          <p:cNvSpPr>
            <a:spLocks noChangeArrowheads="1"/>
          </p:cNvSpPr>
          <p:nvPr/>
        </p:nvSpPr>
        <p:spPr bwMode="auto">
          <a:xfrm>
            <a:off x="1579563" y="3525838"/>
            <a:ext cx="485775" cy="215900"/>
          </a:xfrm>
          <a:prstGeom prst="rect">
            <a:avLst/>
          </a:prstGeom>
          <a:noFill/>
          <a:ln w="19050">
            <a:noFill/>
            <a:miter lim="800000"/>
            <a:headEnd/>
            <a:tailEnd/>
          </a:ln>
        </p:spPr>
        <p:txBody>
          <a:bodyPr lIns="0" tIns="0" rIns="0" bIns="0">
            <a:prstTxWarp prst="textNoShape">
              <a:avLst/>
            </a:prstTxWarp>
            <a:spAutoFit/>
          </a:bodyPr>
          <a:lstStyle/>
          <a:p>
            <a:pPr algn="r"/>
            <a:r>
              <a:rPr lang="en-US" altLang="ja-JP" sz="1400">
                <a:solidFill>
                  <a:srgbClr val="000000"/>
                </a:solidFill>
                <a:latin typeface="HGPｺﾞｼｯｸE" charset="-128"/>
                <a:ea typeface="HGPｺﾞｼｯｸE" charset="-128"/>
                <a:cs typeface="HGPｺﾞｼｯｸE" charset="-128"/>
              </a:rPr>
              <a:t>1.0</a:t>
            </a:r>
          </a:p>
        </p:txBody>
      </p:sp>
      <p:sp>
        <p:nvSpPr>
          <p:cNvPr id="53258" name="Rectangle 24"/>
          <p:cNvSpPr>
            <a:spLocks noChangeArrowheads="1"/>
          </p:cNvSpPr>
          <p:nvPr/>
        </p:nvSpPr>
        <p:spPr bwMode="auto">
          <a:xfrm>
            <a:off x="1579563" y="2659063"/>
            <a:ext cx="485775" cy="215900"/>
          </a:xfrm>
          <a:prstGeom prst="rect">
            <a:avLst/>
          </a:prstGeom>
          <a:noFill/>
          <a:ln w="19050">
            <a:noFill/>
            <a:miter lim="800000"/>
            <a:headEnd/>
            <a:tailEnd/>
          </a:ln>
        </p:spPr>
        <p:txBody>
          <a:bodyPr lIns="0" tIns="0" rIns="0" bIns="0">
            <a:prstTxWarp prst="textNoShape">
              <a:avLst/>
            </a:prstTxWarp>
            <a:spAutoFit/>
          </a:bodyPr>
          <a:lstStyle/>
          <a:p>
            <a:pPr algn="r"/>
            <a:r>
              <a:rPr lang="en-US" altLang="ja-JP" sz="1400">
                <a:solidFill>
                  <a:srgbClr val="000000"/>
                </a:solidFill>
                <a:latin typeface="HGPｺﾞｼｯｸE" charset="-128"/>
                <a:ea typeface="HGPｺﾞｼｯｸE" charset="-128"/>
                <a:cs typeface="HGPｺﾞｼｯｸE" charset="-128"/>
              </a:rPr>
              <a:t>1.5</a:t>
            </a:r>
          </a:p>
        </p:txBody>
      </p:sp>
      <p:sp>
        <p:nvSpPr>
          <p:cNvPr id="53259" name="Rectangle 25"/>
          <p:cNvSpPr>
            <a:spLocks noChangeArrowheads="1"/>
          </p:cNvSpPr>
          <p:nvPr/>
        </p:nvSpPr>
        <p:spPr bwMode="auto">
          <a:xfrm>
            <a:off x="1579563" y="1789113"/>
            <a:ext cx="485775" cy="215900"/>
          </a:xfrm>
          <a:prstGeom prst="rect">
            <a:avLst/>
          </a:prstGeom>
          <a:noFill/>
          <a:ln w="19050">
            <a:noFill/>
            <a:miter lim="800000"/>
            <a:headEnd/>
            <a:tailEnd/>
          </a:ln>
        </p:spPr>
        <p:txBody>
          <a:bodyPr lIns="0" tIns="0" rIns="0" bIns="0">
            <a:prstTxWarp prst="textNoShape">
              <a:avLst/>
            </a:prstTxWarp>
            <a:spAutoFit/>
          </a:bodyPr>
          <a:lstStyle/>
          <a:p>
            <a:pPr algn="r"/>
            <a:r>
              <a:rPr lang="en-US" altLang="ja-JP" sz="1400">
                <a:solidFill>
                  <a:srgbClr val="000000"/>
                </a:solidFill>
                <a:latin typeface="HGPｺﾞｼｯｸE" charset="-128"/>
                <a:ea typeface="HGPｺﾞｼｯｸE" charset="-128"/>
                <a:cs typeface="HGPｺﾞｼｯｸE" charset="-128"/>
              </a:rPr>
              <a:t>2.0</a:t>
            </a:r>
          </a:p>
        </p:txBody>
      </p:sp>
      <p:sp>
        <p:nvSpPr>
          <p:cNvPr id="53260" name="Rectangle 4"/>
          <p:cNvSpPr>
            <a:spLocks noChangeArrowheads="1"/>
          </p:cNvSpPr>
          <p:nvPr/>
        </p:nvSpPr>
        <p:spPr bwMode="auto">
          <a:xfrm>
            <a:off x="3335338" y="5537200"/>
            <a:ext cx="1066800" cy="307975"/>
          </a:xfrm>
          <a:prstGeom prst="rect">
            <a:avLst/>
          </a:prstGeom>
          <a:noFill/>
          <a:ln w="19050">
            <a:noFill/>
            <a:miter lim="800000"/>
            <a:headEnd/>
            <a:tailEnd/>
          </a:ln>
        </p:spPr>
        <p:txBody>
          <a:bodyPr wrap="none" lIns="0" tIns="0" rIns="0" bIns="0">
            <a:prstTxWarp prst="textNoShape">
              <a:avLst/>
            </a:prstTxWarp>
            <a:spAutoFit/>
          </a:bodyPr>
          <a:lstStyle/>
          <a:p>
            <a:pPr algn="ctr"/>
            <a:r>
              <a:rPr lang="ja-JP" altLang="en-US" sz="2000">
                <a:solidFill>
                  <a:srgbClr val="000000"/>
                </a:solidFill>
                <a:latin typeface="HGPｺﾞｼｯｸE" charset="-128"/>
                <a:ea typeface="HGPｺﾞｼｯｸE" charset="-128"/>
                <a:cs typeface="HGPｺﾞｼｯｸE" charset="-128"/>
              </a:rPr>
              <a:t>非喫煙者</a:t>
            </a:r>
          </a:p>
        </p:txBody>
      </p:sp>
      <p:sp>
        <p:nvSpPr>
          <p:cNvPr id="53261" name="Rectangle 5"/>
          <p:cNvSpPr>
            <a:spLocks noChangeArrowheads="1"/>
          </p:cNvSpPr>
          <p:nvPr/>
        </p:nvSpPr>
        <p:spPr bwMode="auto">
          <a:xfrm>
            <a:off x="6886575" y="5538788"/>
            <a:ext cx="798513" cy="307975"/>
          </a:xfrm>
          <a:prstGeom prst="rect">
            <a:avLst/>
          </a:prstGeom>
          <a:noFill/>
          <a:ln w="19050">
            <a:noFill/>
            <a:miter lim="800000"/>
            <a:headEnd/>
            <a:tailEnd/>
          </a:ln>
        </p:spPr>
        <p:txBody>
          <a:bodyPr wrap="none" lIns="0" tIns="0" rIns="0" bIns="0">
            <a:prstTxWarp prst="textNoShape">
              <a:avLst/>
            </a:prstTxWarp>
            <a:spAutoFit/>
          </a:bodyPr>
          <a:lstStyle/>
          <a:p>
            <a:pPr algn="ctr"/>
            <a:r>
              <a:rPr lang="ja-JP" altLang="en-US" sz="2000">
                <a:solidFill>
                  <a:srgbClr val="000000"/>
                </a:solidFill>
                <a:latin typeface="HGPｺﾞｼｯｸE" charset="-128"/>
                <a:ea typeface="HGPｺﾞｼｯｸE" charset="-128"/>
                <a:cs typeface="HGPｺﾞｼｯｸE" charset="-128"/>
              </a:rPr>
              <a:t>喫煙者</a:t>
            </a:r>
          </a:p>
        </p:txBody>
      </p:sp>
      <p:sp>
        <p:nvSpPr>
          <p:cNvPr id="53262" name="Text Box 6"/>
          <p:cNvSpPr txBox="1">
            <a:spLocks noChangeArrowheads="1"/>
          </p:cNvSpPr>
          <p:nvPr/>
        </p:nvSpPr>
        <p:spPr bwMode="auto">
          <a:xfrm>
            <a:off x="941388" y="2411413"/>
            <a:ext cx="554037" cy="2454275"/>
          </a:xfrm>
          <a:prstGeom prst="rect">
            <a:avLst/>
          </a:prstGeom>
          <a:noFill/>
          <a:ln w="9525">
            <a:noFill/>
            <a:miter lim="800000"/>
            <a:headEnd/>
            <a:tailEnd/>
          </a:ln>
        </p:spPr>
        <p:txBody>
          <a:bodyPr vert="eaVert">
            <a:prstTxWarp prst="textNoShape">
              <a:avLst/>
            </a:prstTxWarp>
            <a:spAutoFit/>
          </a:bodyPr>
          <a:lstStyle/>
          <a:p>
            <a:pPr algn="ctr">
              <a:spcBef>
                <a:spcPct val="50000"/>
              </a:spcBef>
            </a:pPr>
            <a:r>
              <a:rPr lang="ja-JP" altLang="en-US">
                <a:solidFill>
                  <a:srgbClr val="000000"/>
                </a:solidFill>
                <a:ea typeface="HGPｺﾞｼｯｸE" charset="-128"/>
                <a:cs typeface="HGPｺﾞｼｯｸE" charset="-128"/>
              </a:rPr>
              <a:t>労働災害リスク</a:t>
            </a:r>
          </a:p>
        </p:txBody>
      </p:sp>
      <p:sp>
        <p:nvSpPr>
          <p:cNvPr id="53263" name="Rectangle 10"/>
          <p:cNvSpPr>
            <a:spLocks noChangeArrowheads="1"/>
          </p:cNvSpPr>
          <p:nvPr/>
        </p:nvSpPr>
        <p:spPr bwMode="auto">
          <a:xfrm>
            <a:off x="3017838" y="3640138"/>
            <a:ext cx="1819275" cy="1724025"/>
          </a:xfrm>
          <a:prstGeom prst="rect">
            <a:avLst/>
          </a:prstGeom>
          <a:solidFill>
            <a:srgbClr val="C8F00F"/>
          </a:solidFill>
          <a:ln w="19050">
            <a:solidFill>
              <a:schemeClr val="tx1"/>
            </a:solidFill>
            <a:miter lim="800000"/>
            <a:headEnd/>
            <a:tailEnd/>
          </a:ln>
        </p:spPr>
        <p:txBody>
          <a:bodyPr>
            <a:prstTxWarp prst="textNoShape">
              <a:avLst/>
            </a:prstTxWarp>
          </a:bodyPr>
          <a:lstStyle/>
          <a:p>
            <a:pPr eaLnBrk="0" hangingPunct="0"/>
            <a:endParaRPr lang="ja-JP" altLang="en-US">
              <a:solidFill>
                <a:srgbClr val="000000"/>
              </a:solidFill>
            </a:endParaRPr>
          </a:p>
        </p:txBody>
      </p:sp>
      <p:sp>
        <p:nvSpPr>
          <p:cNvPr id="53264" name="Line 11"/>
          <p:cNvSpPr>
            <a:spLocks noChangeShapeType="1"/>
          </p:cNvSpPr>
          <p:nvPr/>
        </p:nvSpPr>
        <p:spPr bwMode="auto">
          <a:xfrm>
            <a:off x="2227263" y="1903413"/>
            <a:ext cx="0" cy="3460750"/>
          </a:xfrm>
          <a:prstGeom prst="line">
            <a:avLst/>
          </a:prstGeom>
          <a:noFill/>
          <a:ln w="28575">
            <a:solidFill>
              <a:srgbClr val="000000"/>
            </a:solidFill>
            <a:round/>
            <a:headEnd/>
            <a:tailEnd/>
          </a:ln>
        </p:spPr>
        <p:txBody>
          <a:bodyPr>
            <a:prstTxWarp prst="textNoShape">
              <a:avLst/>
            </a:prstTxWarp>
          </a:bodyPr>
          <a:lstStyle/>
          <a:p>
            <a:endParaRPr lang="ja-JP" altLang="en-US">
              <a:solidFill>
                <a:srgbClr val="000000"/>
              </a:solidFill>
            </a:endParaRPr>
          </a:p>
        </p:txBody>
      </p:sp>
      <p:grpSp>
        <p:nvGrpSpPr>
          <p:cNvPr id="2" name="Group 38"/>
          <p:cNvGrpSpPr>
            <a:grpSpLocks/>
          </p:cNvGrpSpPr>
          <p:nvPr/>
        </p:nvGrpSpPr>
        <p:grpSpPr bwMode="auto">
          <a:xfrm>
            <a:off x="2227263" y="1903413"/>
            <a:ext cx="60325" cy="2590800"/>
            <a:chOff x="1230" y="1211"/>
            <a:chExt cx="27" cy="1764"/>
          </a:xfrm>
        </p:grpSpPr>
        <p:sp>
          <p:nvSpPr>
            <p:cNvPr id="53275" name="Line 13"/>
            <p:cNvSpPr>
              <a:spLocks noChangeShapeType="1"/>
            </p:cNvSpPr>
            <p:nvPr/>
          </p:nvSpPr>
          <p:spPr bwMode="auto">
            <a:xfrm>
              <a:off x="1230" y="2975"/>
              <a:ext cx="27" cy="0"/>
            </a:xfrm>
            <a:prstGeom prst="line">
              <a:avLst/>
            </a:prstGeom>
            <a:noFill/>
            <a:ln w="28575">
              <a:solidFill>
                <a:srgbClr val="000000"/>
              </a:solidFill>
              <a:round/>
              <a:headEnd/>
              <a:tailEnd/>
            </a:ln>
          </p:spPr>
          <p:txBody>
            <a:bodyPr>
              <a:prstTxWarp prst="textNoShape">
                <a:avLst/>
              </a:prstTxWarp>
            </a:bodyPr>
            <a:lstStyle/>
            <a:p>
              <a:endParaRPr lang="ja-JP" altLang="en-US">
                <a:solidFill>
                  <a:srgbClr val="000000"/>
                </a:solidFill>
              </a:endParaRPr>
            </a:p>
          </p:txBody>
        </p:sp>
        <p:sp>
          <p:nvSpPr>
            <p:cNvPr id="53276" name="Line 14"/>
            <p:cNvSpPr>
              <a:spLocks noChangeShapeType="1"/>
            </p:cNvSpPr>
            <p:nvPr/>
          </p:nvSpPr>
          <p:spPr bwMode="auto">
            <a:xfrm>
              <a:off x="1230" y="2393"/>
              <a:ext cx="27" cy="0"/>
            </a:xfrm>
            <a:prstGeom prst="line">
              <a:avLst/>
            </a:prstGeom>
            <a:noFill/>
            <a:ln w="28575">
              <a:solidFill>
                <a:srgbClr val="000000"/>
              </a:solidFill>
              <a:round/>
              <a:headEnd/>
              <a:tailEnd/>
            </a:ln>
          </p:spPr>
          <p:txBody>
            <a:bodyPr>
              <a:prstTxWarp prst="textNoShape">
                <a:avLst/>
              </a:prstTxWarp>
            </a:bodyPr>
            <a:lstStyle/>
            <a:p>
              <a:endParaRPr lang="ja-JP" altLang="en-US">
                <a:solidFill>
                  <a:srgbClr val="000000"/>
                </a:solidFill>
              </a:endParaRPr>
            </a:p>
          </p:txBody>
        </p:sp>
        <p:sp>
          <p:nvSpPr>
            <p:cNvPr id="53277" name="Line 15"/>
            <p:cNvSpPr>
              <a:spLocks noChangeShapeType="1"/>
            </p:cNvSpPr>
            <p:nvPr/>
          </p:nvSpPr>
          <p:spPr bwMode="auto">
            <a:xfrm>
              <a:off x="1230" y="1801"/>
              <a:ext cx="27" cy="0"/>
            </a:xfrm>
            <a:prstGeom prst="line">
              <a:avLst/>
            </a:prstGeom>
            <a:noFill/>
            <a:ln w="28575">
              <a:solidFill>
                <a:srgbClr val="000000"/>
              </a:solidFill>
              <a:round/>
              <a:headEnd/>
              <a:tailEnd/>
            </a:ln>
          </p:spPr>
          <p:txBody>
            <a:bodyPr>
              <a:prstTxWarp prst="textNoShape">
                <a:avLst/>
              </a:prstTxWarp>
            </a:bodyPr>
            <a:lstStyle/>
            <a:p>
              <a:endParaRPr lang="ja-JP" altLang="en-US">
                <a:solidFill>
                  <a:srgbClr val="000000"/>
                </a:solidFill>
              </a:endParaRPr>
            </a:p>
          </p:txBody>
        </p:sp>
        <p:sp>
          <p:nvSpPr>
            <p:cNvPr id="53278" name="Line 16"/>
            <p:cNvSpPr>
              <a:spLocks noChangeShapeType="1"/>
            </p:cNvSpPr>
            <p:nvPr/>
          </p:nvSpPr>
          <p:spPr bwMode="auto">
            <a:xfrm>
              <a:off x="1230" y="1211"/>
              <a:ext cx="27" cy="0"/>
            </a:xfrm>
            <a:prstGeom prst="line">
              <a:avLst/>
            </a:prstGeom>
            <a:noFill/>
            <a:ln w="28575">
              <a:solidFill>
                <a:srgbClr val="000000"/>
              </a:solidFill>
              <a:round/>
              <a:headEnd/>
              <a:tailEnd/>
            </a:ln>
          </p:spPr>
          <p:txBody>
            <a:bodyPr>
              <a:prstTxWarp prst="textNoShape">
                <a:avLst/>
              </a:prstTxWarp>
            </a:bodyPr>
            <a:lstStyle/>
            <a:p>
              <a:endParaRPr lang="ja-JP" altLang="en-US">
                <a:solidFill>
                  <a:srgbClr val="000000"/>
                </a:solidFill>
              </a:endParaRPr>
            </a:p>
          </p:txBody>
        </p:sp>
      </p:grpSp>
      <p:grpSp>
        <p:nvGrpSpPr>
          <p:cNvPr id="3" name="Group 42"/>
          <p:cNvGrpSpPr>
            <a:grpSpLocks/>
          </p:cNvGrpSpPr>
          <p:nvPr/>
        </p:nvGrpSpPr>
        <p:grpSpPr bwMode="auto">
          <a:xfrm>
            <a:off x="5638800" y="5314950"/>
            <a:ext cx="3392488" cy="49213"/>
            <a:chOff x="3157" y="3529"/>
            <a:chExt cx="1900" cy="32"/>
          </a:xfrm>
        </p:grpSpPr>
        <p:sp>
          <p:nvSpPr>
            <p:cNvPr id="53273" name="Line 19"/>
            <p:cNvSpPr>
              <a:spLocks noChangeShapeType="1"/>
            </p:cNvSpPr>
            <p:nvPr/>
          </p:nvSpPr>
          <p:spPr bwMode="auto">
            <a:xfrm flipV="1">
              <a:off x="3157" y="3529"/>
              <a:ext cx="0" cy="32"/>
            </a:xfrm>
            <a:prstGeom prst="line">
              <a:avLst/>
            </a:prstGeom>
            <a:noFill/>
            <a:ln w="28575">
              <a:solidFill>
                <a:srgbClr val="000000"/>
              </a:solidFill>
              <a:round/>
              <a:headEnd/>
              <a:tailEnd/>
            </a:ln>
          </p:spPr>
          <p:txBody>
            <a:bodyPr>
              <a:prstTxWarp prst="textNoShape">
                <a:avLst/>
              </a:prstTxWarp>
            </a:bodyPr>
            <a:lstStyle/>
            <a:p>
              <a:endParaRPr lang="ja-JP" altLang="en-US">
                <a:solidFill>
                  <a:srgbClr val="000000"/>
                </a:solidFill>
              </a:endParaRPr>
            </a:p>
          </p:txBody>
        </p:sp>
        <p:sp>
          <p:nvSpPr>
            <p:cNvPr id="53274" name="Line 20"/>
            <p:cNvSpPr>
              <a:spLocks noChangeShapeType="1"/>
            </p:cNvSpPr>
            <p:nvPr/>
          </p:nvSpPr>
          <p:spPr bwMode="auto">
            <a:xfrm flipV="1">
              <a:off x="5057" y="3529"/>
              <a:ext cx="0" cy="32"/>
            </a:xfrm>
            <a:prstGeom prst="line">
              <a:avLst/>
            </a:prstGeom>
            <a:noFill/>
            <a:ln w="28575">
              <a:solidFill>
                <a:srgbClr val="000000"/>
              </a:solidFill>
              <a:round/>
              <a:headEnd/>
              <a:tailEnd/>
            </a:ln>
          </p:spPr>
          <p:txBody>
            <a:bodyPr>
              <a:prstTxWarp prst="textNoShape">
                <a:avLst/>
              </a:prstTxWarp>
            </a:bodyPr>
            <a:lstStyle/>
            <a:p>
              <a:endParaRPr lang="ja-JP" altLang="en-US">
                <a:solidFill>
                  <a:srgbClr val="000000"/>
                </a:solidFill>
              </a:endParaRPr>
            </a:p>
          </p:txBody>
        </p:sp>
      </p:grpSp>
      <p:sp>
        <p:nvSpPr>
          <p:cNvPr id="53267" name="Rectangle 26"/>
          <p:cNvSpPr>
            <a:spLocks noChangeArrowheads="1"/>
          </p:cNvSpPr>
          <p:nvPr/>
        </p:nvSpPr>
        <p:spPr bwMode="auto">
          <a:xfrm>
            <a:off x="3482975" y="3125788"/>
            <a:ext cx="801688" cy="523875"/>
          </a:xfrm>
          <a:prstGeom prst="rect">
            <a:avLst/>
          </a:prstGeom>
          <a:noFill/>
          <a:ln w="19050">
            <a:noFill/>
            <a:miter lim="800000"/>
            <a:headEnd/>
            <a:tailEnd/>
          </a:ln>
        </p:spPr>
        <p:txBody>
          <a:bodyPr wrap="none" anchor="ctr">
            <a:prstTxWarp prst="textNoShape">
              <a:avLst/>
            </a:prstTxWarp>
            <a:spAutoFit/>
          </a:bodyPr>
          <a:lstStyle/>
          <a:p>
            <a:pPr algn="ctr"/>
            <a:r>
              <a:rPr lang="en-US" altLang="ja-JP" sz="2800">
                <a:solidFill>
                  <a:srgbClr val="000000"/>
                </a:solidFill>
                <a:latin typeface="Impact" charset="0"/>
                <a:ea typeface="HGPｺﾞｼｯｸE" charset="-128"/>
                <a:cs typeface="HGPｺﾞｼｯｸE" charset="-128"/>
              </a:rPr>
              <a:t>1.00</a:t>
            </a:r>
          </a:p>
        </p:txBody>
      </p:sp>
      <p:sp>
        <p:nvSpPr>
          <p:cNvPr id="53268" name="Rectangle 28"/>
          <p:cNvSpPr>
            <a:spLocks noChangeArrowheads="1"/>
          </p:cNvSpPr>
          <p:nvPr/>
        </p:nvSpPr>
        <p:spPr bwMode="auto">
          <a:xfrm>
            <a:off x="6426200" y="2632075"/>
            <a:ext cx="1806575" cy="2732088"/>
          </a:xfrm>
          <a:prstGeom prst="rect">
            <a:avLst/>
          </a:prstGeom>
          <a:solidFill>
            <a:srgbClr val="ED99B1"/>
          </a:solidFill>
          <a:ln w="19050">
            <a:solidFill>
              <a:schemeClr val="tx1"/>
            </a:solidFill>
            <a:miter lim="800000"/>
            <a:headEnd/>
            <a:tailEnd/>
          </a:ln>
        </p:spPr>
        <p:txBody>
          <a:bodyPr>
            <a:prstTxWarp prst="textNoShape">
              <a:avLst/>
            </a:prstTxWarp>
          </a:bodyPr>
          <a:lstStyle/>
          <a:p>
            <a:pPr eaLnBrk="0" hangingPunct="0"/>
            <a:endParaRPr lang="ja-JP" altLang="en-US">
              <a:solidFill>
                <a:srgbClr val="000000"/>
              </a:solidFill>
            </a:endParaRPr>
          </a:p>
        </p:txBody>
      </p:sp>
      <p:sp>
        <p:nvSpPr>
          <p:cNvPr id="53269" name="AutoShape 29"/>
          <p:cNvSpPr>
            <a:spLocks noChangeArrowheads="1"/>
          </p:cNvSpPr>
          <p:nvPr/>
        </p:nvSpPr>
        <p:spPr bwMode="auto">
          <a:xfrm>
            <a:off x="6580188" y="2635250"/>
            <a:ext cx="1501775" cy="1012825"/>
          </a:xfrm>
          <a:prstGeom prst="upArrow">
            <a:avLst>
              <a:gd name="adj1" fmla="val 50000"/>
              <a:gd name="adj2" fmla="val 25000"/>
            </a:avLst>
          </a:prstGeom>
          <a:solidFill>
            <a:schemeClr val="bg1"/>
          </a:solidFill>
          <a:ln w="9525">
            <a:solidFill>
              <a:schemeClr val="tx1"/>
            </a:solidFill>
            <a:miter lim="800000"/>
            <a:headEnd/>
            <a:tailEnd/>
          </a:ln>
        </p:spPr>
        <p:txBody>
          <a:bodyPr vert="eaVert" wrap="none" anchor="ctr">
            <a:prstTxWarp prst="textNoShape">
              <a:avLst/>
            </a:prstTxWarp>
          </a:bodyPr>
          <a:lstStyle/>
          <a:p>
            <a:pPr eaLnBrk="0" hangingPunct="0"/>
            <a:endParaRPr lang="ja-JP" altLang="en-US">
              <a:solidFill>
                <a:srgbClr val="000000"/>
              </a:solidFill>
            </a:endParaRPr>
          </a:p>
        </p:txBody>
      </p:sp>
      <p:sp>
        <p:nvSpPr>
          <p:cNvPr id="53270" name="Rectangle 30"/>
          <p:cNvSpPr>
            <a:spLocks noChangeArrowheads="1"/>
          </p:cNvSpPr>
          <p:nvPr/>
        </p:nvSpPr>
        <p:spPr bwMode="auto">
          <a:xfrm>
            <a:off x="6883400" y="2117725"/>
            <a:ext cx="803275" cy="523875"/>
          </a:xfrm>
          <a:prstGeom prst="rect">
            <a:avLst/>
          </a:prstGeom>
          <a:noFill/>
          <a:ln w="19050">
            <a:noFill/>
            <a:miter lim="800000"/>
            <a:headEnd/>
            <a:tailEnd/>
          </a:ln>
        </p:spPr>
        <p:txBody>
          <a:bodyPr wrap="none" anchor="ctr">
            <a:prstTxWarp prst="textNoShape">
              <a:avLst/>
            </a:prstTxWarp>
            <a:spAutoFit/>
          </a:bodyPr>
          <a:lstStyle/>
          <a:p>
            <a:pPr algn="ctr"/>
            <a:r>
              <a:rPr lang="en-US" altLang="ja-JP" sz="2800">
                <a:solidFill>
                  <a:srgbClr val="000000"/>
                </a:solidFill>
                <a:latin typeface="Impact" charset="0"/>
                <a:ea typeface="HGPｺﾞｼｯｸE" charset="-128"/>
                <a:cs typeface="HGPｺﾞｼｯｸE" charset="-128"/>
              </a:rPr>
              <a:t>1.58</a:t>
            </a:r>
          </a:p>
        </p:txBody>
      </p:sp>
      <p:sp>
        <p:nvSpPr>
          <p:cNvPr id="53271" name="Line 17"/>
          <p:cNvSpPr>
            <a:spLocks noChangeShapeType="1"/>
          </p:cNvSpPr>
          <p:nvPr/>
        </p:nvSpPr>
        <p:spPr bwMode="auto">
          <a:xfrm>
            <a:off x="2227263" y="5364163"/>
            <a:ext cx="6804025" cy="0"/>
          </a:xfrm>
          <a:prstGeom prst="line">
            <a:avLst/>
          </a:prstGeom>
          <a:noFill/>
          <a:ln w="28575">
            <a:solidFill>
              <a:srgbClr val="000000"/>
            </a:solidFill>
            <a:round/>
            <a:headEnd/>
            <a:tailEnd/>
          </a:ln>
        </p:spPr>
        <p:txBody>
          <a:bodyPr>
            <a:prstTxWarp prst="textNoShape">
              <a:avLst/>
            </a:prstTxWarp>
          </a:bodyPr>
          <a:lstStyle/>
          <a:p>
            <a:endParaRPr lang="ja-JP" altLang="en-US">
              <a:solidFill>
                <a:srgbClr val="000000"/>
              </a:solidFill>
            </a:endParaRPr>
          </a:p>
        </p:txBody>
      </p:sp>
      <p:sp>
        <p:nvSpPr>
          <p:cNvPr id="53272" name="テキスト ボックス 30"/>
          <p:cNvSpPr txBox="1">
            <a:spLocks noChangeArrowheads="1"/>
          </p:cNvSpPr>
          <p:nvPr/>
        </p:nvSpPr>
        <p:spPr bwMode="auto">
          <a:xfrm>
            <a:off x="5829300" y="60325"/>
            <a:ext cx="4267200" cy="1692275"/>
          </a:xfrm>
          <a:prstGeom prst="rect">
            <a:avLst/>
          </a:prstGeom>
          <a:solidFill>
            <a:srgbClr val="0000FF"/>
          </a:solidFill>
          <a:ln w="9525">
            <a:noFill/>
            <a:miter lim="800000"/>
            <a:headEnd/>
            <a:tailEnd/>
          </a:ln>
        </p:spPr>
        <p:txBody>
          <a:bodyPr>
            <a:prstTxWarp prst="textNoShape">
              <a:avLst/>
            </a:prstTxWarp>
            <a:spAutoFit/>
          </a:bodyPr>
          <a:lstStyle/>
          <a:p>
            <a:pPr eaLnBrk="0" hangingPunct="0"/>
            <a:r>
              <a:rPr lang="ja-JP" altLang="en-US" sz="2800">
                <a:solidFill>
                  <a:srgbClr val="FFFFFF"/>
                </a:solidFill>
              </a:rPr>
              <a:t>・ニコチン濃度の低下</a:t>
            </a:r>
            <a:r>
              <a:rPr lang="en-US" altLang="ja-JP" sz="2800">
                <a:solidFill>
                  <a:srgbClr val="FFFFFF"/>
                </a:solidFill>
              </a:rPr>
              <a:t/>
            </a:r>
            <a:br>
              <a:rPr lang="en-US" altLang="ja-JP" sz="2800">
                <a:solidFill>
                  <a:srgbClr val="FFFFFF"/>
                </a:solidFill>
              </a:rPr>
            </a:br>
            <a:r>
              <a:rPr lang="ja-JP" altLang="en-US" sz="2800">
                <a:solidFill>
                  <a:srgbClr val="FFFFFF"/>
                </a:solidFill>
              </a:rPr>
              <a:t>　　　　　＝集中力の低下</a:t>
            </a:r>
            <a:endParaRPr lang="en-US" altLang="ja-JP" sz="2800">
              <a:solidFill>
                <a:srgbClr val="FFFFFF"/>
              </a:solidFill>
            </a:endParaRPr>
          </a:p>
          <a:p>
            <a:pPr eaLnBrk="0" hangingPunct="0"/>
            <a:r>
              <a:rPr lang="ja-JP" altLang="en-US">
                <a:solidFill>
                  <a:srgbClr val="FFFFFF"/>
                </a:solidFill>
              </a:rPr>
              <a:t>・一酸化炭素による酸素不足</a:t>
            </a:r>
            <a:endParaRPr lang="en-US" altLang="ja-JP">
              <a:solidFill>
                <a:srgbClr val="FFFFFF"/>
              </a:solidFill>
            </a:endParaRPr>
          </a:p>
          <a:p>
            <a:pPr eaLnBrk="0" hangingPunct="0"/>
            <a:r>
              <a:rPr lang="ja-JP" altLang="en-US">
                <a:solidFill>
                  <a:srgbClr val="FFFFFF"/>
                </a:solidFill>
              </a:rPr>
              <a:t>・睡眠障害による眠気</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8100" y="0"/>
            <a:ext cx="10287000" cy="457200"/>
          </a:xfrm>
        </p:spPr>
        <p:txBody>
          <a:bodyPr/>
          <a:lstStyle/>
          <a:p>
            <a:r>
              <a:rPr lang="ja-JP" altLang="en-US" sz="2800" dirty="0" smtClean="0"/>
              <a:t>某製造業：救急車を必要とした事故の振り返り調査</a:t>
            </a:r>
            <a:endParaRPr lang="ja-JP" altLang="en-US" sz="2800" dirty="0"/>
          </a:p>
        </p:txBody>
      </p:sp>
      <p:pic>
        <p:nvPicPr>
          <p:cNvPr id="3" name="図 2"/>
          <p:cNvPicPr>
            <a:picLocks noChangeAspect="1"/>
          </p:cNvPicPr>
          <p:nvPr/>
        </p:nvPicPr>
        <p:blipFill>
          <a:blip r:embed="rId2"/>
          <a:stretch>
            <a:fillRect/>
          </a:stretch>
        </p:blipFill>
        <p:spPr>
          <a:xfrm>
            <a:off x="723900" y="761687"/>
            <a:ext cx="8839654" cy="6096313"/>
          </a:xfrm>
          <a:prstGeom prst="rect">
            <a:avLst/>
          </a:prstGeom>
        </p:spPr>
      </p:pic>
      <p:sp>
        <p:nvSpPr>
          <p:cNvPr id="4" name="テキスト ボックス 3"/>
          <p:cNvSpPr txBox="1"/>
          <p:nvPr/>
        </p:nvSpPr>
        <p:spPr>
          <a:xfrm>
            <a:off x="16318" y="457200"/>
            <a:ext cx="9828332" cy="338554"/>
          </a:xfrm>
          <a:prstGeom prst="rect">
            <a:avLst/>
          </a:prstGeom>
          <a:noFill/>
        </p:spPr>
        <p:txBody>
          <a:bodyPr wrap="none" rtlCol="0">
            <a:spAutoFit/>
          </a:bodyPr>
          <a:lstStyle/>
          <a:p>
            <a:r>
              <a:rPr lang="ja-JP" altLang="en-US" sz="1600" dirty="0" smtClean="0">
                <a:solidFill>
                  <a:srgbClr val="000000"/>
                </a:solidFill>
              </a:rPr>
              <a:t>厚労科研（</a:t>
            </a:r>
            <a:r>
              <a:rPr lang="en-US" altLang="ja-JP" sz="1600" dirty="0" smtClean="0">
                <a:solidFill>
                  <a:srgbClr val="000000"/>
                </a:solidFill>
              </a:rPr>
              <a:t>2013〜15</a:t>
            </a:r>
            <a:r>
              <a:rPr lang="ja-JP" altLang="en-US" sz="1600" dirty="0" smtClean="0">
                <a:solidFill>
                  <a:srgbClr val="000000"/>
                </a:solidFill>
              </a:rPr>
              <a:t>年）、</a:t>
            </a:r>
            <a:r>
              <a:rPr lang="en-US" altLang="ja-JP" sz="1600" dirty="0" smtClean="0">
                <a:solidFill>
                  <a:srgbClr val="000000"/>
                </a:solidFill>
              </a:rPr>
              <a:t>  </a:t>
            </a:r>
            <a:r>
              <a:rPr lang="ja-JP" altLang="en-US" sz="1600" dirty="0" smtClean="0">
                <a:solidFill>
                  <a:srgbClr val="000000"/>
                </a:solidFill>
              </a:rPr>
              <a:t>「喫煙と生産性に関する研究」</a:t>
            </a:r>
            <a:r>
              <a:rPr lang="en-US" altLang="ja-JP" sz="1600" dirty="0" smtClean="0">
                <a:solidFill>
                  <a:srgbClr val="000000"/>
                </a:solidFill>
              </a:rPr>
              <a:t>2013</a:t>
            </a:r>
            <a:r>
              <a:rPr lang="ja-JP" altLang="en-US" sz="1600" dirty="0" smtClean="0">
                <a:solidFill>
                  <a:srgbClr val="000000"/>
                </a:solidFill>
              </a:rPr>
              <a:t>年</a:t>
            </a:r>
            <a:r>
              <a:rPr lang="en-US" altLang="ja-JP" sz="1600" dirty="0" smtClean="0">
                <a:solidFill>
                  <a:srgbClr val="000000"/>
                </a:solidFill>
              </a:rPr>
              <a:t>9</a:t>
            </a:r>
            <a:r>
              <a:rPr lang="ja-JP" altLang="en-US" sz="1600" dirty="0" smtClean="0">
                <a:solidFill>
                  <a:srgbClr val="000000"/>
                </a:solidFill>
              </a:rPr>
              <a:t>月、産業医・産業看護全国協議会にて発表</a:t>
            </a:r>
            <a:endParaRPr lang="ja-JP" altLang="en-US" sz="1600" dirty="0">
              <a:solidFill>
                <a:srgbClr val="00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sp>
        <p:nvSpPr>
          <p:cNvPr id="6" name="テキスト ボックス 5"/>
          <p:cNvSpPr txBox="1"/>
          <p:nvPr/>
        </p:nvSpPr>
        <p:spPr>
          <a:xfrm>
            <a:off x="0" y="4419600"/>
            <a:ext cx="2848857" cy="1200328"/>
          </a:xfrm>
          <a:prstGeom prst="rect">
            <a:avLst/>
          </a:prstGeom>
          <a:noFill/>
        </p:spPr>
        <p:txBody>
          <a:bodyPr wrap="none" rtlCol="0">
            <a:spAutoFit/>
          </a:bodyPr>
          <a:lstStyle/>
          <a:p>
            <a:r>
              <a:rPr kumimoji="1" lang="ja-JP" altLang="en-US" dirty="0" smtClean="0">
                <a:solidFill>
                  <a:schemeClr val="bg1"/>
                </a:solidFill>
              </a:rPr>
              <a:t>１階</a:t>
            </a:r>
            <a:endParaRPr kumimoji="1" lang="en-US" altLang="ja-JP" dirty="0" smtClean="0">
              <a:solidFill>
                <a:schemeClr val="bg1"/>
              </a:solidFill>
            </a:endParaRPr>
          </a:p>
          <a:p>
            <a:r>
              <a:rPr kumimoji="1" lang="ja-JP" altLang="en-US" dirty="0" smtClean="0">
                <a:solidFill>
                  <a:schemeClr val="bg1"/>
                </a:solidFill>
              </a:rPr>
              <a:t>ノバルティスファーマ</a:t>
            </a:r>
            <a:endParaRPr kumimoji="1" lang="en-US" altLang="ja-JP" dirty="0" smtClean="0">
              <a:solidFill>
                <a:schemeClr val="bg1"/>
              </a:solidFill>
            </a:endParaRPr>
          </a:p>
          <a:p>
            <a:r>
              <a:rPr lang="ja-JP" altLang="en-US" dirty="0" smtClean="0">
                <a:solidFill>
                  <a:schemeClr val="bg1"/>
                </a:solidFill>
              </a:rPr>
              <a:t>のブース</a:t>
            </a:r>
            <a:r>
              <a:rPr kumimoji="1" lang="ja-JP" altLang="en-US" dirty="0" smtClean="0">
                <a:solidFill>
                  <a:schemeClr val="bg1"/>
                </a:solidFill>
              </a:rPr>
              <a:t>で配布中</a:t>
            </a:r>
            <a:endParaRPr kumimoji="1" lang="ja-JP" altLang="en-US" dirty="0">
              <a:solidFill>
                <a:schemeClr val="bg1"/>
              </a:solidFill>
            </a:endParaRPr>
          </a:p>
        </p:txBody>
      </p:sp>
      <p:pic>
        <p:nvPicPr>
          <p:cNvPr id="8" name="図 7"/>
          <p:cNvPicPr>
            <a:picLocks noChangeAspect="1"/>
          </p:cNvPicPr>
          <p:nvPr/>
        </p:nvPicPr>
        <p:blipFill>
          <a:blip r:embed="rId2"/>
          <a:stretch>
            <a:fillRect/>
          </a:stretch>
        </p:blipFill>
        <p:spPr>
          <a:xfrm>
            <a:off x="0" y="-1"/>
            <a:ext cx="3238500" cy="4335933"/>
          </a:xfrm>
          <a:prstGeom prst="rect">
            <a:avLst/>
          </a:prstGeom>
        </p:spPr>
      </p:pic>
      <p:sp>
        <p:nvSpPr>
          <p:cNvPr id="9" name="テキスト ボックス 8"/>
          <p:cNvSpPr txBox="1"/>
          <p:nvPr/>
        </p:nvSpPr>
        <p:spPr>
          <a:xfrm>
            <a:off x="3314700" y="152400"/>
            <a:ext cx="1605728" cy="461665"/>
          </a:xfrm>
          <a:prstGeom prst="rect">
            <a:avLst/>
          </a:prstGeom>
          <a:noFill/>
        </p:spPr>
        <p:txBody>
          <a:bodyPr wrap="none" rtlCol="0">
            <a:spAutoFit/>
          </a:bodyPr>
          <a:lstStyle/>
          <a:p>
            <a:r>
              <a:rPr kumimoji="1" lang="ja-JP" altLang="en-US" dirty="0" smtClean="0">
                <a:solidFill>
                  <a:srgbClr val="FFFFFF"/>
                </a:solidFill>
              </a:rPr>
              <a:t>リーフレット</a:t>
            </a:r>
            <a:endParaRPr kumimoji="1" lang="ja-JP" altLang="en-US" dirty="0">
              <a:solidFill>
                <a:srgbClr val="FFFFFF"/>
              </a:solidFill>
            </a:endParaRPr>
          </a:p>
        </p:txBody>
      </p:sp>
      <p:pic>
        <p:nvPicPr>
          <p:cNvPr id="10" name="図 9"/>
          <p:cNvPicPr>
            <a:picLocks noChangeAspect="1"/>
          </p:cNvPicPr>
          <p:nvPr/>
        </p:nvPicPr>
        <p:blipFill>
          <a:blip r:embed="rId3"/>
          <a:stretch>
            <a:fillRect/>
          </a:stretch>
        </p:blipFill>
        <p:spPr>
          <a:xfrm>
            <a:off x="2851483" y="1371600"/>
            <a:ext cx="7435517" cy="54864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5629275" y="5856288"/>
            <a:ext cx="4264025" cy="576262"/>
          </a:xfrm>
          <a:prstGeom prst="rect">
            <a:avLst/>
          </a:prstGeom>
          <a:solidFill>
            <a:srgbClr val="FF0000"/>
          </a:solidFill>
          <a:ln w="9525">
            <a:noFill/>
            <a:miter lim="800000"/>
            <a:headEnd/>
            <a:tailEnd/>
          </a:ln>
        </p:spPr>
        <p:txBody>
          <a:bodyPr wrap="none" anchor="ctr">
            <a:prstTxWarp prst="textNoShape">
              <a:avLst/>
            </a:prstTxWarp>
          </a:bodyPr>
          <a:lstStyle/>
          <a:p>
            <a:pPr eaLnBrk="0" hangingPunct="0"/>
            <a:endParaRPr lang="ja-JP" altLang="en-US" sz="3600">
              <a:solidFill>
                <a:srgbClr val="FFFFFF"/>
              </a:solidFill>
            </a:endParaRPr>
          </a:p>
        </p:txBody>
      </p:sp>
      <p:sp>
        <p:nvSpPr>
          <p:cNvPr id="51203" name="Rectangle 3"/>
          <p:cNvSpPr>
            <a:spLocks noChangeArrowheads="1"/>
          </p:cNvSpPr>
          <p:nvPr/>
        </p:nvSpPr>
        <p:spPr bwMode="auto">
          <a:xfrm>
            <a:off x="1903413" y="2182813"/>
            <a:ext cx="7686675" cy="487362"/>
          </a:xfrm>
          <a:prstGeom prst="rect">
            <a:avLst/>
          </a:prstGeom>
          <a:solidFill>
            <a:srgbClr val="0000FF">
              <a:alpha val="39999"/>
            </a:srgbClr>
          </a:solidFill>
          <a:ln w="9525">
            <a:solidFill>
              <a:schemeClr val="tx1"/>
            </a:solidFill>
            <a:miter lim="800000"/>
            <a:headEnd/>
            <a:tailEnd/>
          </a:ln>
        </p:spPr>
        <p:txBody>
          <a:bodyPr wrap="none" anchor="ctr">
            <a:prstTxWarp prst="textNoShape">
              <a:avLst/>
            </a:prstTxWarp>
          </a:bodyPr>
          <a:lstStyle/>
          <a:p>
            <a:pPr algn="ctr" eaLnBrk="0" hangingPunct="0"/>
            <a:endParaRPr lang="ja-JP" altLang="en-US" sz="2000">
              <a:solidFill>
                <a:srgbClr val="FFFFFF"/>
              </a:solidFill>
              <a:latin typeface="HGPｺﾞｼｯｸE" charset="-128"/>
              <a:ea typeface="HGPｺﾞｼｯｸE" charset="-128"/>
              <a:cs typeface="HGPｺﾞｼｯｸE" charset="-128"/>
            </a:endParaRPr>
          </a:p>
        </p:txBody>
      </p:sp>
      <p:sp>
        <p:nvSpPr>
          <p:cNvPr id="51204" name="Rectangle 4"/>
          <p:cNvSpPr>
            <a:spLocks noChangeArrowheads="1"/>
          </p:cNvSpPr>
          <p:nvPr/>
        </p:nvSpPr>
        <p:spPr bwMode="auto">
          <a:xfrm>
            <a:off x="1903413" y="3911600"/>
            <a:ext cx="7451725" cy="487363"/>
          </a:xfrm>
          <a:prstGeom prst="rect">
            <a:avLst/>
          </a:prstGeom>
          <a:solidFill>
            <a:srgbClr val="FFFF00"/>
          </a:solidFill>
          <a:ln w="9525">
            <a:noFill/>
            <a:miter lim="800000"/>
            <a:headEnd/>
            <a:tailEnd/>
          </a:ln>
        </p:spPr>
        <p:txBody>
          <a:bodyPr wrap="none" anchor="ctr">
            <a:prstTxWarp prst="textNoShape">
              <a:avLst/>
            </a:prstTxWarp>
          </a:bodyPr>
          <a:lstStyle/>
          <a:p>
            <a:pPr algn="ctr" eaLnBrk="0" hangingPunct="0"/>
            <a:endParaRPr lang="ja-JP" altLang="en-US" sz="2000">
              <a:solidFill>
                <a:srgbClr val="000000"/>
              </a:solidFill>
              <a:latin typeface="HGPｺﾞｼｯｸE" charset="-128"/>
              <a:ea typeface="HGPｺﾞｼｯｸE" charset="-128"/>
              <a:cs typeface="HGPｺﾞｼｯｸE" charset="-128"/>
            </a:endParaRPr>
          </a:p>
        </p:txBody>
      </p:sp>
      <p:sp>
        <p:nvSpPr>
          <p:cNvPr id="97285" name="Rectangle 5"/>
          <p:cNvSpPr>
            <a:spLocks noGrp="1" noChangeArrowheads="1"/>
          </p:cNvSpPr>
          <p:nvPr>
            <p:ph type="title"/>
          </p:nvPr>
        </p:nvSpPr>
        <p:spPr>
          <a:xfrm>
            <a:off x="215900" y="0"/>
            <a:ext cx="9601200" cy="677863"/>
          </a:xfrm>
        </p:spPr>
        <p:txBody>
          <a:bodyPr/>
          <a:lstStyle/>
          <a:p>
            <a:pPr>
              <a:defRPr/>
            </a:pPr>
            <a:r>
              <a:rPr lang="ja-JP" altLang="en-US" sz="2800" dirty="0" smtClean="0"/>
              <a:t>労災予防：ニコチン依存者は事故を起こしやすい</a:t>
            </a:r>
          </a:p>
        </p:txBody>
      </p:sp>
      <p:sp>
        <p:nvSpPr>
          <p:cNvPr id="51206" name="Line 6"/>
          <p:cNvSpPr>
            <a:spLocks noChangeShapeType="1"/>
          </p:cNvSpPr>
          <p:nvPr/>
        </p:nvSpPr>
        <p:spPr bwMode="auto">
          <a:xfrm flipV="1">
            <a:off x="1903413" y="1674813"/>
            <a:ext cx="0" cy="4752975"/>
          </a:xfrm>
          <a:prstGeom prst="line">
            <a:avLst/>
          </a:prstGeom>
          <a:noFill/>
          <a:ln w="76200">
            <a:solidFill>
              <a:schemeClr val="tx1"/>
            </a:solidFill>
            <a:round/>
            <a:headEnd/>
            <a:tailEnd type="triangle" w="med" len="med"/>
          </a:ln>
        </p:spPr>
        <p:txBody>
          <a:bodyPr>
            <a:prstTxWarp prst="textNoShape">
              <a:avLst/>
            </a:prstTxWarp>
          </a:bodyPr>
          <a:lstStyle/>
          <a:p>
            <a:endParaRPr lang="ja-JP" altLang="en-US">
              <a:solidFill>
                <a:srgbClr val="FFFFFF"/>
              </a:solidFill>
            </a:endParaRPr>
          </a:p>
        </p:txBody>
      </p:sp>
      <p:sp>
        <p:nvSpPr>
          <p:cNvPr id="51207" name="Line 7"/>
          <p:cNvSpPr>
            <a:spLocks noChangeShapeType="1"/>
          </p:cNvSpPr>
          <p:nvPr/>
        </p:nvSpPr>
        <p:spPr bwMode="auto">
          <a:xfrm>
            <a:off x="1903413" y="4416425"/>
            <a:ext cx="7777162" cy="0"/>
          </a:xfrm>
          <a:prstGeom prst="line">
            <a:avLst/>
          </a:prstGeom>
          <a:noFill/>
          <a:ln w="38100">
            <a:solidFill>
              <a:schemeClr val="tx1"/>
            </a:solidFill>
            <a:round/>
            <a:headEnd/>
            <a:tailEnd type="triangle" w="med" len="med"/>
          </a:ln>
        </p:spPr>
        <p:txBody>
          <a:bodyPr>
            <a:prstTxWarp prst="textNoShape">
              <a:avLst/>
            </a:prstTxWarp>
          </a:bodyPr>
          <a:lstStyle/>
          <a:p>
            <a:endParaRPr lang="ja-JP" altLang="en-US">
              <a:solidFill>
                <a:srgbClr val="FFFFFF"/>
              </a:solidFill>
            </a:endParaRPr>
          </a:p>
        </p:txBody>
      </p:sp>
      <p:sp>
        <p:nvSpPr>
          <p:cNvPr id="51208" name="Freeform 8"/>
          <p:cNvSpPr>
            <a:spLocks/>
          </p:cNvSpPr>
          <p:nvPr/>
        </p:nvSpPr>
        <p:spPr bwMode="auto">
          <a:xfrm>
            <a:off x="1903413" y="2243138"/>
            <a:ext cx="6562725" cy="3986212"/>
          </a:xfrm>
          <a:custGeom>
            <a:avLst/>
            <a:gdLst>
              <a:gd name="T0" fmla="*/ 0 w 3583"/>
              <a:gd name="T1" fmla="*/ 2147483647 h 2511"/>
              <a:gd name="T2" fmla="*/ 2147483647 w 3583"/>
              <a:gd name="T3" fmla="*/ 2147483647 h 2511"/>
              <a:gd name="T4" fmla="*/ 2147483647 w 3583"/>
              <a:gd name="T5" fmla="*/ 2147483647 h 2511"/>
              <a:gd name="T6" fmla="*/ 2147483647 w 3583"/>
              <a:gd name="T7" fmla="*/ 2147483647 h 2511"/>
              <a:gd name="T8" fmla="*/ 2147483647 w 3583"/>
              <a:gd name="T9" fmla="*/ 2147483647 h 2511"/>
              <a:gd name="T10" fmla="*/ 2147483647 w 3583"/>
              <a:gd name="T11" fmla="*/ 2147483647 h 2511"/>
              <a:gd name="T12" fmla="*/ 0 60000 65536"/>
              <a:gd name="T13" fmla="*/ 0 60000 65536"/>
              <a:gd name="T14" fmla="*/ 0 60000 65536"/>
              <a:gd name="T15" fmla="*/ 0 60000 65536"/>
              <a:gd name="T16" fmla="*/ 0 60000 65536"/>
              <a:gd name="T17" fmla="*/ 0 60000 65536"/>
              <a:gd name="T18" fmla="*/ 0 w 3583"/>
              <a:gd name="T19" fmla="*/ 0 h 2511"/>
              <a:gd name="T20" fmla="*/ 3583 w 3583"/>
              <a:gd name="T21" fmla="*/ 2511 h 2511"/>
            </a:gdLst>
            <a:ahLst/>
            <a:cxnLst>
              <a:cxn ang="T12">
                <a:pos x="T0" y="T1"/>
              </a:cxn>
              <a:cxn ang="T13">
                <a:pos x="T2" y="T3"/>
              </a:cxn>
              <a:cxn ang="T14">
                <a:pos x="T4" y="T5"/>
              </a:cxn>
              <a:cxn ang="T15">
                <a:pos x="T6" y="T7"/>
              </a:cxn>
              <a:cxn ang="T16">
                <a:pos x="T8" y="T9"/>
              </a:cxn>
              <a:cxn ang="T17">
                <a:pos x="T10" y="T11"/>
              </a:cxn>
            </a:cxnLst>
            <a:rect l="T18" t="T19" r="T20" b="T21"/>
            <a:pathLst>
              <a:path w="3583" h="2511">
                <a:moveTo>
                  <a:pt x="0" y="1369"/>
                </a:moveTo>
                <a:cubicBezTo>
                  <a:pt x="170" y="779"/>
                  <a:pt x="340" y="189"/>
                  <a:pt x="544" y="189"/>
                </a:cubicBezTo>
                <a:cubicBezTo>
                  <a:pt x="748" y="189"/>
                  <a:pt x="1006" y="1369"/>
                  <a:pt x="1225" y="1369"/>
                </a:cubicBezTo>
                <a:cubicBezTo>
                  <a:pt x="1444" y="1369"/>
                  <a:pt x="1580" y="0"/>
                  <a:pt x="1860" y="189"/>
                </a:cubicBezTo>
                <a:cubicBezTo>
                  <a:pt x="2140" y="378"/>
                  <a:pt x="2616" y="2495"/>
                  <a:pt x="2903" y="2503"/>
                </a:cubicBezTo>
                <a:cubicBezTo>
                  <a:pt x="3190" y="2511"/>
                  <a:pt x="3470" y="613"/>
                  <a:pt x="3583" y="235"/>
                </a:cubicBezTo>
              </a:path>
            </a:pathLst>
          </a:custGeom>
          <a:noFill/>
          <a:ln w="76200">
            <a:solidFill>
              <a:srgbClr val="02FF1B"/>
            </a:solidFill>
            <a:round/>
            <a:headEnd/>
            <a:tailEnd type="triangle" w="med" len="med"/>
          </a:ln>
        </p:spPr>
        <p:txBody>
          <a:bodyPr>
            <a:prstTxWarp prst="textNoShape">
              <a:avLst/>
            </a:prstTxWarp>
          </a:bodyPr>
          <a:lstStyle/>
          <a:p>
            <a:pPr eaLnBrk="0" hangingPunct="0"/>
            <a:endParaRPr lang="ja-JP" altLang="en-US">
              <a:solidFill>
                <a:srgbClr val="FFFFFF"/>
              </a:solidFill>
            </a:endParaRPr>
          </a:p>
        </p:txBody>
      </p:sp>
      <p:sp>
        <p:nvSpPr>
          <p:cNvPr id="51209" name="Line 9"/>
          <p:cNvSpPr>
            <a:spLocks noChangeShapeType="1"/>
          </p:cNvSpPr>
          <p:nvPr/>
        </p:nvSpPr>
        <p:spPr bwMode="auto">
          <a:xfrm>
            <a:off x="1985963" y="3763963"/>
            <a:ext cx="1863725" cy="0"/>
          </a:xfrm>
          <a:prstGeom prst="line">
            <a:avLst/>
          </a:prstGeom>
          <a:noFill/>
          <a:ln w="28575">
            <a:solidFill>
              <a:schemeClr val="tx1"/>
            </a:solidFill>
            <a:round/>
            <a:headEnd type="arrow" w="med" len="med"/>
            <a:tailEnd type="arrow" w="med" len="med"/>
          </a:ln>
        </p:spPr>
        <p:txBody>
          <a:bodyPr>
            <a:prstTxWarp prst="textNoShape">
              <a:avLst/>
            </a:prstTxWarp>
          </a:bodyPr>
          <a:lstStyle/>
          <a:p>
            <a:endParaRPr lang="ja-JP" altLang="en-US">
              <a:solidFill>
                <a:srgbClr val="FFFFFF"/>
              </a:solidFill>
            </a:endParaRPr>
          </a:p>
        </p:txBody>
      </p:sp>
      <p:sp>
        <p:nvSpPr>
          <p:cNvPr id="51210" name="Line 10"/>
          <p:cNvSpPr>
            <a:spLocks noChangeShapeType="1"/>
          </p:cNvSpPr>
          <p:nvPr/>
        </p:nvSpPr>
        <p:spPr bwMode="auto">
          <a:xfrm>
            <a:off x="4333875" y="3763963"/>
            <a:ext cx="1863725" cy="0"/>
          </a:xfrm>
          <a:prstGeom prst="line">
            <a:avLst/>
          </a:prstGeom>
          <a:noFill/>
          <a:ln w="28575">
            <a:solidFill>
              <a:schemeClr val="tx1"/>
            </a:solidFill>
            <a:round/>
            <a:headEnd type="arrow" w="med" len="med"/>
            <a:tailEnd type="arrow" w="med" len="med"/>
          </a:ln>
        </p:spPr>
        <p:txBody>
          <a:bodyPr>
            <a:prstTxWarp prst="textNoShape">
              <a:avLst/>
            </a:prstTxWarp>
          </a:bodyPr>
          <a:lstStyle/>
          <a:p>
            <a:endParaRPr lang="ja-JP" altLang="en-US">
              <a:solidFill>
                <a:srgbClr val="FFFFFF"/>
              </a:solidFill>
            </a:endParaRPr>
          </a:p>
        </p:txBody>
      </p:sp>
      <p:sp>
        <p:nvSpPr>
          <p:cNvPr id="51211" name="Text Box 11"/>
          <p:cNvSpPr txBox="1">
            <a:spLocks noChangeArrowheads="1"/>
          </p:cNvSpPr>
          <p:nvPr/>
        </p:nvSpPr>
        <p:spPr bwMode="auto">
          <a:xfrm>
            <a:off x="2528888" y="3956050"/>
            <a:ext cx="750887" cy="400050"/>
          </a:xfrm>
          <a:prstGeom prst="rect">
            <a:avLst/>
          </a:prstGeom>
          <a:noFill/>
          <a:ln w="9525">
            <a:noFill/>
            <a:miter lim="800000"/>
            <a:headEnd/>
            <a:tailEnd/>
          </a:ln>
        </p:spPr>
        <p:txBody>
          <a:bodyPr wrap="none">
            <a:prstTxWarp prst="textNoShape">
              <a:avLst/>
            </a:prstTxWarp>
            <a:spAutoFit/>
          </a:bodyPr>
          <a:lstStyle/>
          <a:p>
            <a:pPr eaLnBrk="0" hangingPunct="0"/>
            <a:r>
              <a:rPr lang="en-US" altLang="ja-JP" sz="2000">
                <a:solidFill>
                  <a:srgbClr val="000000"/>
                </a:solidFill>
                <a:latin typeface="HGPｺﾞｼｯｸE" charset="-128"/>
                <a:ea typeface="HGPｺﾞｼｯｸE" charset="-128"/>
                <a:cs typeface="HGPｺﾞｼｯｸE" charset="-128"/>
              </a:rPr>
              <a:t>30</a:t>
            </a:r>
            <a:r>
              <a:rPr lang="ja-JP" altLang="en-US" sz="2000">
                <a:solidFill>
                  <a:srgbClr val="000000"/>
                </a:solidFill>
                <a:latin typeface="HGPｺﾞｼｯｸE" charset="-128"/>
                <a:ea typeface="HGPｺﾞｼｯｸE" charset="-128"/>
                <a:cs typeface="HGPｺﾞｼｯｸE" charset="-128"/>
              </a:rPr>
              <a:t>分</a:t>
            </a:r>
          </a:p>
        </p:txBody>
      </p:sp>
      <p:sp>
        <p:nvSpPr>
          <p:cNvPr id="51212" name="Text Box 12"/>
          <p:cNvSpPr txBox="1">
            <a:spLocks noChangeArrowheads="1"/>
          </p:cNvSpPr>
          <p:nvPr/>
        </p:nvSpPr>
        <p:spPr bwMode="auto">
          <a:xfrm>
            <a:off x="4943475" y="3956050"/>
            <a:ext cx="750888" cy="400050"/>
          </a:xfrm>
          <a:prstGeom prst="rect">
            <a:avLst/>
          </a:prstGeom>
          <a:noFill/>
          <a:ln w="9525">
            <a:noFill/>
            <a:miter lim="800000"/>
            <a:headEnd/>
            <a:tailEnd/>
          </a:ln>
        </p:spPr>
        <p:txBody>
          <a:bodyPr wrap="none">
            <a:prstTxWarp prst="textNoShape">
              <a:avLst/>
            </a:prstTxWarp>
            <a:spAutoFit/>
          </a:bodyPr>
          <a:lstStyle/>
          <a:p>
            <a:pPr eaLnBrk="0" hangingPunct="0"/>
            <a:r>
              <a:rPr lang="en-US" altLang="ja-JP" sz="2000">
                <a:solidFill>
                  <a:srgbClr val="000000"/>
                </a:solidFill>
                <a:latin typeface="HGPｺﾞｼｯｸE" charset="-128"/>
                <a:ea typeface="HGPｺﾞｼｯｸE" charset="-128"/>
                <a:cs typeface="HGPｺﾞｼｯｸE" charset="-128"/>
              </a:rPr>
              <a:t>30</a:t>
            </a:r>
            <a:r>
              <a:rPr lang="ja-JP" altLang="en-US" sz="2000">
                <a:solidFill>
                  <a:srgbClr val="000000"/>
                </a:solidFill>
                <a:latin typeface="HGPｺﾞｼｯｸE" charset="-128"/>
                <a:ea typeface="HGPｺﾞｼｯｸE" charset="-128"/>
                <a:cs typeface="HGPｺﾞｼｯｸE" charset="-128"/>
              </a:rPr>
              <a:t>分</a:t>
            </a:r>
          </a:p>
        </p:txBody>
      </p:sp>
      <p:sp>
        <p:nvSpPr>
          <p:cNvPr id="51213" name="Text Box 13"/>
          <p:cNvSpPr txBox="1">
            <a:spLocks noChangeArrowheads="1"/>
          </p:cNvSpPr>
          <p:nvPr/>
        </p:nvSpPr>
        <p:spPr bwMode="auto">
          <a:xfrm>
            <a:off x="6732588" y="3949700"/>
            <a:ext cx="1330325" cy="400050"/>
          </a:xfrm>
          <a:prstGeom prst="rect">
            <a:avLst/>
          </a:prstGeom>
          <a:noFill/>
          <a:ln w="9525">
            <a:noFill/>
            <a:miter lim="800000"/>
            <a:headEnd/>
            <a:tailEnd/>
          </a:ln>
        </p:spPr>
        <p:txBody>
          <a:bodyPr wrap="none">
            <a:prstTxWarp prst="textNoShape">
              <a:avLst/>
            </a:prstTxWarp>
            <a:spAutoFit/>
          </a:bodyPr>
          <a:lstStyle/>
          <a:p>
            <a:pPr eaLnBrk="0" hangingPunct="0"/>
            <a:r>
              <a:rPr lang="ja-JP" altLang="en-US" sz="2000">
                <a:solidFill>
                  <a:srgbClr val="000000"/>
                </a:solidFill>
                <a:latin typeface="HGPｺﾞｼｯｸE" charset="-128"/>
                <a:ea typeface="HGPｺﾞｼｯｸE" charset="-128"/>
                <a:cs typeface="HGPｺﾞｼｯｸE" charset="-128"/>
              </a:rPr>
              <a:t>イライラ感</a:t>
            </a:r>
          </a:p>
        </p:txBody>
      </p:sp>
      <p:sp>
        <p:nvSpPr>
          <p:cNvPr id="51214" name="Text Box 14"/>
          <p:cNvSpPr txBox="1">
            <a:spLocks noChangeArrowheads="1"/>
          </p:cNvSpPr>
          <p:nvPr/>
        </p:nvSpPr>
        <p:spPr bwMode="auto">
          <a:xfrm>
            <a:off x="6224588" y="2181225"/>
            <a:ext cx="3752850" cy="522288"/>
          </a:xfrm>
          <a:prstGeom prst="rect">
            <a:avLst/>
          </a:prstGeom>
          <a:noFill/>
          <a:ln w="9525">
            <a:noFill/>
            <a:miter lim="800000"/>
            <a:headEnd/>
            <a:tailEnd/>
          </a:ln>
        </p:spPr>
        <p:txBody>
          <a:bodyPr>
            <a:prstTxWarp prst="textNoShape">
              <a:avLst/>
            </a:prstTxWarp>
            <a:spAutoFit/>
          </a:bodyPr>
          <a:lstStyle/>
          <a:p>
            <a:pPr eaLnBrk="0" hangingPunct="0"/>
            <a:r>
              <a:rPr lang="ja-JP" altLang="en-US" sz="2800">
                <a:solidFill>
                  <a:srgbClr val="FFFFFF"/>
                </a:solidFill>
                <a:latin typeface="HGPｺﾞｼｯｸE" charset="-128"/>
                <a:ea typeface="HGPｺﾞｼｯｸE" charset="-128"/>
                <a:cs typeface="HGPｺﾞｼｯｸE" charset="-128"/>
              </a:rPr>
              <a:t>満足（いい気持ち）</a:t>
            </a:r>
          </a:p>
        </p:txBody>
      </p:sp>
      <p:sp>
        <p:nvSpPr>
          <p:cNvPr id="51215" name="Text Box 15"/>
          <p:cNvSpPr txBox="1">
            <a:spLocks noChangeArrowheads="1"/>
          </p:cNvSpPr>
          <p:nvPr/>
        </p:nvSpPr>
        <p:spPr bwMode="auto">
          <a:xfrm>
            <a:off x="7375525" y="5967413"/>
            <a:ext cx="2562225" cy="400050"/>
          </a:xfrm>
          <a:prstGeom prst="rect">
            <a:avLst/>
          </a:prstGeom>
          <a:noFill/>
          <a:ln w="9525">
            <a:noFill/>
            <a:miter lim="800000"/>
            <a:headEnd/>
            <a:tailEnd/>
          </a:ln>
        </p:spPr>
        <p:txBody>
          <a:bodyPr wrap="none">
            <a:prstTxWarp prst="textNoShape">
              <a:avLst/>
            </a:prstTxWarp>
            <a:spAutoFit/>
          </a:bodyPr>
          <a:lstStyle/>
          <a:p>
            <a:pPr eaLnBrk="0" hangingPunct="0"/>
            <a:r>
              <a:rPr lang="ja-JP" altLang="en-US" sz="2000">
                <a:solidFill>
                  <a:srgbClr val="FFFFFF"/>
                </a:solidFill>
                <a:latin typeface="HGPｺﾞｼｯｸE" charset="-128"/>
                <a:ea typeface="HGPｺﾞｼｯｸE" charset="-128"/>
                <a:cs typeface="HGPｺﾞｼｯｸE" charset="-128"/>
              </a:rPr>
              <a:t>吸いたくてたまらない</a:t>
            </a:r>
          </a:p>
        </p:txBody>
      </p:sp>
      <p:grpSp>
        <p:nvGrpSpPr>
          <p:cNvPr id="2" name="Group 16"/>
          <p:cNvGrpSpPr>
            <a:grpSpLocks/>
          </p:cNvGrpSpPr>
          <p:nvPr/>
        </p:nvGrpSpPr>
        <p:grpSpPr bwMode="auto">
          <a:xfrm>
            <a:off x="1903413" y="5573713"/>
            <a:ext cx="3970337" cy="858837"/>
            <a:chOff x="975" y="3207"/>
            <a:chExt cx="2223" cy="541"/>
          </a:xfrm>
        </p:grpSpPr>
        <p:sp>
          <p:nvSpPr>
            <p:cNvPr id="51228" name="Rectangle 17"/>
            <p:cNvSpPr>
              <a:spLocks noChangeArrowheads="1"/>
            </p:cNvSpPr>
            <p:nvPr/>
          </p:nvSpPr>
          <p:spPr bwMode="auto">
            <a:xfrm>
              <a:off x="975" y="3385"/>
              <a:ext cx="2223" cy="363"/>
            </a:xfrm>
            <a:prstGeom prst="rect">
              <a:avLst/>
            </a:prstGeom>
            <a:solidFill>
              <a:schemeClr val="tx1"/>
            </a:solidFill>
            <a:ln w="9525">
              <a:noFill/>
              <a:miter lim="800000"/>
              <a:headEnd/>
              <a:tailEnd/>
            </a:ln>
          </p:spPr>
          <p:txBody>
            <a:bodyPr wrap="none" anchor="ctr">
              <a:prstTxWarp prst="textNoShape">
                <a:avLst/>
              </a:prstTxWarp>
            </a:bodyPr>
            <a:lstStyle/>
            <a:p>
              <a:pPr eaLnBrk="0" hangingPunct="0"/>
              <a:endParaRPr lang="ja-JP" altLang="en-US" sz="3600">
                <a:solidFill>
                  <a:srgbClr val="FFFFFF"/>
                </a:solidFill>
              </a:endParaRPr>
            </a:p>
          </p:txBody>
        </p:sp>
        <p:sp>
          <p:nvSpPr>
            <p:cNvPr id="51229" name="AutoShape 18"/>
            <p:cNvSpPr>
              <a:spLocks noChangeArrowheads="1"/>
            </p:cNvSpPr>
            <p:nvPr/>
          </p:nvSpPr>
          <p:spPr bwMode="auto">
            <a:xfrm>
              <a:off x="1973" y="3207"/>
              <a:ext cx="227" cy="196"/>
            </a:xfrm>
            <a:prstGeom prst="triangle">
              <a:avLst>
                <a:gd name="adj" fmla="val 50000"/>
              </a:avLst>
            </a:prstGeom>
            <a:solidFill>
              <a:schemeClr val="tx1"/>
            </a:solidFill>
            <a:ln w="9525">
              <a:noFill/>
              <a:miter lim="800000"/>
              <a:headEnd/>
              <a:tailEnd/>
            </a:ln>
          </p:spPr>
          <p:txBody>
            <a:bodyPr wrap="none" anchor="ctr">
              <a:prstTxWarp prst="textNoShape">
                <a:avLst/>
              </a:prstTxWarp>
            </a:bodyPr>
            <a:lstStyle/>
            <a:p>
              <a:pPr eaLnBrk="0" hangingPunct="0"/>
              <a:endParaRPr lang="ja-JP" altLang="en-US" sz="3600">
                <a:solidFill>
                  <a:srgbClr val="FFFFFF"/>
                </a:solidFill>
              </a:endParaRPr>
            </a:p>
          </p:txBody>
        </p:sp>
      </p:grpSp>
      <p:sp>
        <p:nvSpPr>
          <p:cNvPr id="51217" name="Rectangle 19"/>
          <p:cNvSpPr>
            <a:spLocks noChangeArrowheads="1"/>
          </p:cNvSpPr>
          <p:nvPr/>
        </p:nvSpPr>
        <p:spPr bwMode="auto">
          <a:xfrm>
            <a:off x="1903413" y="4700588"/>
            <a:ext cx="3970337" cy="723900"/>
          </a:xfrm>
          <a:prstGeom prst="rect">
            <a:avLst/>
          </a:prstGeom>
          <a:solidFill>
            <a:schemeClr val="tx1"/>
          </a:solidFill>
          <a:ln w="9525">
            <a:noFill/>
            <a:miter lim="800000"/>
            <a:headEnd/>
            <a:tailEnd/>
          </a:ln>
        </p:spPr>
        <p:txBody>
          <a:bodyPr wrap="none" anchor="ctr">
            <a:prstTxWarp prst="textNoShape">
              <a:avLst/>
            </a:prstTxWarp>
          </a:bodyPr>
          <a:lstStyle/>
          <a:p>
            <a:pPr eaLnBrk="0" hangingPunct="0"/>
            <a:endParaRPr lang="ja-JP" altLang="en-US" sz="3600">
              <a:solidFill>
                <a:srgbClr val="FFFFFF"/>
              </a:solidFill>
            </a:endParaRPr>
          </a:p>
        </p:txBody>
      </p:sp>
      <p:sp>
        <p:nvSpPr>
          <p:cNvPr id="51218" name="AutoShape 20"/>
          <p:cNvSpPr>
            <a:spLocks noChangeArrowheads="1"/>
          </p:cNvSpPr>
          <p:nvPr/>
        </p:nvSpPr>
        <p:spPr bwMode="auto">
          <a:xfrm>
            <a:off x="3686175" y="4416425"/>
            <a:ext cx="404813" cy="312738"/>
          </a:xfrm>
          <a:prstGeom prst="triangle">
            <a:avLst>
              <a:gd name="adj" fmla="val 50000"/>
            </a:avLst>
          </a:prstGeom>
          <a:solidFill>
            <a:schemeClr val="tx1"/>
          </a:solidFill>
          <a:ln w="9525">
            <a:noFill/>
            <a:miter lim="800000"/>
            <a:headEnd/>
            <a:tailEnd/>
          </a:ln>
        </p:spPr>
        <p:txBody>
          <a:bodyPr wrap="none" anchor="ctr">
            <a:prstTxWarp prst="textNoShape">
              <a:avLst/>
            </a:prstTxWarp>
          </a:bodyPr>
          <a:lstStyle/>
          <a:p>
            <a:pPr eaLnBrk="0" hangingPunct="0"/>
            <a:endParaRPr lang="ja-JP" altLang="en-US" sz="3600">
              <a:solidFill>
                <a:srgbClr val="FFFFFF"/>
              </a:solidFill>
            </a:endParaRPr>
          </a:p>
        </p:txBody>
      </p:sp>
      <p:sp>
        <p:nvSpPr>
          <p:cNvPr id="51219" name="Text Box 21"/>
          <p:cNvSpPr txBox="1">
            <a:spLocks noChangeArrowheads="1"/>
          </p:cNvSpPr>
          <p:nvPr/>
        </p:nvSpPr>
        <p:spPr bwMode="auto">
          <a:xfrm>
            <a:off x="2830513" y="5967413"/>
            <a:ext cx="2498725" cy="400050"/>
          </a:xfrm>
          <a:prstGeom prst="rect">
            <a:avLst/>
          </a:prstGeom>
          <a:noFill/>
          <a:ln w="9525">
            <a:noFill/>
            <a:miter lim="800000"/>
            <a:headEnd/>
            <a:tailEnd/>
          </a:ln>
        </p:spPr>
        <p:txBody>
          <a:bodyPr wrap="none">
            <a:prstTxWarp prst="textNoShape">
              <a:avLst/>
            </a:prstTxWarp>
            <a:spAutoFit/>
          </a:bodyPr>
          <a:lstStyle/>
          <a:p>
            <a:pPr eaLnBrk="0" hangingPunct="0"/>
            <a:r>
              <a:rPr lang="ja-JP" altLang="en-US" sz="2000">
                <a:solidFill>
                  <a:srgbClr val="000000"/>
                </a:solidFill>
                <a:latin typeface="HGPｺﾞｼｯｸE" charset="-128"/>
                <a:ea typeface="HGPｺﾞｼｯｸE" charset="-128"/>
                <a:cs typeface="HGPｺﾞｼｯｸE" charset="-128"/>
              </a:rPr>
              <a:t>タバコによるストレス</a:t>
            </a:r>
          </a:p>
        </p:txBody>
      </p:sp>
      <p:sp>
        <p:nvSpPr>
          <p:cNvPr id="51220" name="Text Box 22"/>
          <p:cNvSpPr txBox="1">
            <a:spLocks noChangeArrowheads="1"/>
          </p:cNvSpPr>
          <p:nvPr/>
        </p:nvSpPr>
        <p:spPr bwMode="auto">
          <a:xfrm>
            <a:off x="2940050" y="4703763"/>
            <a:ext cx="2157413" cy="708025"/>
          </a:xfrm>
          <a:prstGeom prst="rect">
            <a:avLst/>
          </a:prstGeom>
          <a:noFill/>
          <a:ln w="9525">
            <a:noFill/>
            <a:miter lim="800000"/>
            <a:headEnd/>
            <a:tailEnd/>
          </a:ln>
        </p:spPr>
        <p:txBody>
          <a:bodyPr wrap="none">
            <a:prstTxWarp prst="textNoShape">
              <a:avLst/>
            </a:prstTxWarp>
            <a:spAutoFit/>
          </a:bodyPr>
          <a:lstStyle/>
          <a:p>
            <a:pPr eaLnBrk="0" hangingPunct="0"/>
            <a:r>
              <a:rPr lang="ja-JP" altLang="en-US" sz="2000">
                <a:solidFill>
                  <a:srgbClr val="000000"/>
                </a:solidFill>
                <a:latin typeface="HGPｺﾞｼｯｸE" charset="-128"/>
                <a:ea typeface="HGPｺﾞｼｯｸE" charset="-128"/>
                <a:cs typeface="HGPｺﾞｼｯｸE" charset="-128"/>
              </a:rPr>
              <a:t>タバコが吸いたい</a:t>
            </a:r>
            <a:endParaRPr lang="en-US" altLang="ja-JP" sz="2000">
              <a:solidFill>
                <a:srgbClr val="000000"/>
              </a:solidFill>
              <a:latin typeface="HGPｺﾞｼｯｸE" charset="-128"/>
              <a:ea typeface="HGPｺﾞｼｯｸE" charset="-128"/>
              <a:cs typeface="HGPｺﾞｼｯｸE" charset="-128"/>
            </a:endParaRPr>
          </a:p>
          <a:p>
            <a:pPr eaLnBrk="0" hangingPunct="0"/>
            <a:r>
              <a:rPr lang="ja-JP" altLang="en-US" sz="2000">
                <a:solidFill>
                  <a:srgbClr val="000000"/>
                </a:solidFill>
                <a:latin typeface="HGPｺﾞｼｯｸE" charset="-128"/>
                <a:ea typeface="HGPｺﾞｼｯｸE" charset="-128"/>
                <a:cs typeface="HGPｺﾞｼｯｸE" charset="-128"/>
              </a:rPr>
              <a:t>集中しにくくなる</a:t>
            </a:r>
          </a:p>
        </p:txBody>
      </p:sp>
      <p:sp>
        <p:nvSpPr>
          <p:cNvPr id="51221" name="Text Box 24"/>
          <p:cNvSpPr txBox="1">
            <a:spLocks noChangeArrowheads="1"/>
          </p:cNvSpPr>
          <p:nvPr/>
        </p:nvSpPr>
        <p:spPr bwMode="auto">
          <a:xfrm>
            <a:off x="706438" y="3017838"/>
            <a:ext cx="554037" cy="2311400"/>
          </a:xfrm>
          <a:prstGeom prst="rect">
            <a:avLst/>
          </a:prstGeom>
          <a:noFill/>
          <a:ln w="9525">
            <a:noFill/>
            <a:miter lim="800000"/>
            <a:headEnd/>
            <a:tailEnd/>
          </a:ln>
        </p:spPr>
        <p:txBody>
          <a:bodyPr vert="eaVert" wrap="none">
            <a:prstTxWarp prst="textNoShape">
              <a:avLst/>
            </a:prstTxWarp>
            <a:spAutoFit/>
          </a:bodyPr>
          <a:lstStyle/>
          <a:p>
            <a:pPr eaLnBrk="0" hangingPunct="0"/>
            <a:r>
              <a:rPr lang="ja-JP" altLang="en-US">
                <a:solidFill>
                  <a:srgbClr val="FFFFFF"/>
                </a:solidFill>
                <a:ea typeface="HGPｺﾞｼｯｸE" charset="-128"/>
                <a:cs typeface="HGPｺﾞｼｯｸE" charset="-128"/>
              </a:rPr>
              <a:t>ニコチン血中濃度</a:t>
            </a:r>
          </a:p>
        </p:txBody>
      </p:sp>
      <p:sp>
        <p:nvSpPr>
          <p:cNvPr id="51222" name="Text Box 25"/>
          <p:cNvSpPr txBox="1">
            <a:spLocks noChangeArrowheads="1"/>
          </p:cNvSpPr>
          <p:nvPr/>
        </p:nvSpPr>
        <p:spPr bwMode="auto">
          <a:xfrm>
            <a:off x="5543550" y="6516688"/>
            <a:ext cx="4383088" cy="184150"/>
          </a:xfrm>
          <a:prstGeom prst="rect">
            <a:avLst/>
          </a:prstGeom>
          <a:noFill/>
          <a:ln w="9525">
            <a:noFill/>
            <a:miter lim="800000"/>
            <a:headEnd/>
            <a:tailEnd/>
          </a:ln>
        </p:spPr>
        <p:txBody>
          <a:bodyPr wrap="none" lIns="0" tIns="0" rIns="0" bIns="0">
            <a:prstTxWarp prst="textNoShape">
              <a:avLst/>
            </a:prstTxWarp>
            <a:spAutoFit/>
          </a:bodyPr>
          <a:lstStyle/>
          <a:p>
            <a:pPr algn="r" eaLnBrk="0" hangingPunct="0"/>
            <a:r>
              <a:rPr lang="ja-JP" altLang="en-US" sz="1200">
                <a:solidFill>
                  <a:srgbClr val="FFFFFF"/>
                </a:solidFill>
                <a:latin typeface="HGPｺﾞｼｯｸE" charset="-128"/>
                <a:ea typeface="HGPｺﾞｼｯｸE" charset="-128"/>
                <a:cs typeface="HGPｺﾞｼｯｸE" charset="-128"/>
              </a:rPr>
              <a:t>日本循環器学会</a:t>
            </a:r>
            <a:r>
              <a:rPr lang="en-US" altLang="ja-JP" sz="1200">
                <a:solidFill>
                  <a:srgbClr val="FFFFFF"/>
                </a:solidFill>
                <a:latin typeface="HGPｺﾞｼｯｸE" charset="-128"/>
                <a:ea typeface="HGPｺﾞｼｯｸE" charset="-128"/>
                <a:cs typeface="HGPｺﾞｼｯｸE" charset="-128"/>
              </a:rPr>
              <a:t> : </a:t>
            </a:r>
            <a:r>
              <a:rPr lang="ja-JP" altLang="en-US" sz="1200">
                <a:solidFill>
                  <a:srgbClr val="FFFFFF"/>
                </a:solidFill>
                <a:latin typeface="HGPｺﾞｼｯｸE" charset="-128"/>
                <a:ea typeface="HGPｺﾞｼｯｸE" charset="-128"/>
                <a:cs typeface="HGPｺﾞｼｯｸE" charset="-128"/>
              </a:rPr>
              <a:t>あなたにもできる禁煙ガイド　第</a:t>
            </a:r>
            <a:r>
              <a:rPr lang="en-US" altLang="ja-JP" sz="1200">
                <a:solidFill>
                  <a:srgbClr val="FFFFFF"/>
                </a:solidFill>
                <a:latin typeface="HGPｺﾞｼｯｸE" charset="-128"/>
                <a:ea typeface="HGPｺﾞｼｯｸE" charset="-128"/>
                <a:cs typeface="HGPｺﾞｼｯｸE" charset="-128"/>
              </a:rPr>
              <a:t>2</a:t>
            </a:r>
            <a:r>
              <a:rPr lang="ja-JP" altLang="en-US" sz="1200">
                <a:solidFill>
                  <a:srgbClr val="FFFFFF"/>
                </a:solidFill>
                <a:latin typeface="HGPｺﾞｼｯｸE" charset="-128"/>
                <a:ea typeface="HGPｺﾞｼｯｸE" charset="-128"/>
                <a:cs typeface="HGPｺﾞｼｯｸE" charset="-128"/>
              </a:rPr>
              <a:t>版</a:t>
            </a:r>
            <a:r>
              <a:rPr lang="en-US" altLang="ja-JP" sz="1200">
                <a:solidFill>
                  <a:srgbClr val="FFFFFF"/>
                </a:solidFill>
                <a:latin typeface="HGPｺﾞｼｯｸE" charset="-128"/>
                <a:ea typeface="HGPｺﾞｼｯｸE" charset="-128"/>
                <a:cs typeface="HGPｺﾞｼｯｸE" charset="-128"/>
              </a:rPr>
              <a:t> : 12, 2006</a:t>
            </a:r>
          </a:p>
        </p:txBody>
      </p:sp>
      <p:sp>
        <p:nvSpPr>
          <p:cNvPr id="51223" name="テキスト ボックス 25"/>
          <p:cNvSpPr txBox="1">
            <a:spLocks noChangeArrowheads="1"/>
          </p:cNvSpPr>
          <p:nvPr/>
        </p:nvSpPr>
        <p:spPr bwMode="auto">
          <a:xfrm>
            <a:off x="1241425" y="533400"/>
            <a:ext cx="8016938" cy="1077218"/>
          </a:xfrm>
          <a:prstGeom prst="rect">
            <a:avLst/>
          </a:prstGeom>
          <a:noFill/>
          <a:ln w="9525">
            <a:noFill/>
            <a:miter lim="800000"/>
            <a:headEnd/>
            <a:tailEnd/>
          </a:ln>
        </p:spPr>
        <p:txBody>
          <a:bodyPr wrap="none">
            <a:prstTxWarp prst="textNoShape">
              <a:avLst/>
            </a:prstTxWarp>
            <a:spAutoFit/>
          </a:bodyPr>
          <a:lstStyle/>
          <a:p>
            <a:pPr eaLnBrk="0" hangingPunct="0"/>
            <a:r>
              <a:rPr lang="ja-JP" altLang="en-US" sz="3200" dirty="0">
                <a:solidFill>
                  <a:srgbClr val="FFFFFF"/>
                </a:solidFill>
              </a:rPr>
              <a:t>ニコチン濃度の低下＝</a:t>
            </a:r>
            <a:r>
              <a:rPr lang="ja-JP" altLang="en-US" sz="3200" dirty="0">
                <a:solidFill>
                  <a:srgbClr val="FFFF00"/>
                </a:solidFill>
              </a:rPr>
              <a:t>脳機能と集中力の低下</a:t>
            </a:r>
            <a:r>
              <a:rPr lang="en-US" altLang="ja-JP" sz="3200" dirty="0">
                <a:solidFill>
                  <a:srgbClr val="FFFF00"/>
                </a:solidFill>
              </a:rPr>
              <a:t/>
            </a:r>
            <a:br>
              <a:rPr lang="en-US" altLang="ja-JP" sz="3200" dirty="0">
                <a:solidFill>
                  <a:srgbClr val="FFFF00"/>
                </a:solidFill>
              </a:rPr>
            </a:br>
            <a:r>
              <a:rPr lang="ja-JP" altLang="en-US" sz="3200" dirty="0" smtClean="0">
                <a:solidFill>
                  <a:srgbClr val="FFFFFF"/>
                </a:solidFill>
              </a:rPr>
              <a:t>＝労災、ヒヤリハットの原因に</a:t>
            </a:r>
            <a:endParaRPr lang="ja-JP" altLang="en-US" sz="3200" dirty="0">
              <a:solidFill>
                <a:srgbClr val="FFFFFF"/>
              </a:solidFill>
            </a:endParaRPr>
          </a:p>
        </p:txBody>
      </p:sp>
      <p:sp>
        <p:nvSpPr>
          <p:cNvPr id="51224" name="正方形/長方形 26"/>
          <p:cNvSpPr>
            <a:spLocks noChangeArrowheads="1"/>
          </p:cNvSpPr>
          <p:nvPr/>
        </p:nvSpPr>
        <p:spPr bwMode="auto">
          <a:xfrm>
            <a:off x="2114315" y="1598613"/>
            <a:ext cx="7402988" cy="461665"/>
          </a:xfrm>
          <a:prstGeom prst="rect">
            <a:avLst/>
          </a:prstGeom>
          <a:noFill/>
          <a:ln w="9525">
            <a:noFill/>
            <a:miter lim="800000"/>
            <a:headEnd/>
            <a:tailEnd/>
          </a:ln>
        </p:spPr>
        <p:txBody>
          <a:bodyPr wrap="none">
            <a:prstTxWarp prst="textNoShape">
              <a:avLst/>
            </a:prstTxWarp>
            <a:spAutoFit/>
          </a:bodyPr>
          <a:lstStyle/>
          <a:p>
            <a:pPr algn="ctr" eaLnBrk="0" hangingPunct="0"/>
            <a:r>
              <a:rPr lang="ja-JP" altLang="en-US" dirty="0" smtClean="0">
                <a:solidFill>
                  <a:srgbClr val="48FF00"/>
                </a:solidFill>
                <a:latin typeface="HGPｺﾞｼｯｸE" charset="-128"/>
                <a:ea typeface="HGPｺﾞｼｯｸE" charset="-128"/>
                <a:cs typeface="HGPｺﾞｼｯｸE" charset="-128"/>
              </a:rPr>
              <a:t>喫煙で「</a:t>
            </a:r>
            <a:r>
              <a:rPr lang="ja-JP" altLang="en-US" dirty="0">
                <a:solidFill>
                  <a:srgbClr val="48FF00"/>
                </a:solidFill>
                <a:latin typeface="HGPｺﾞｼｯｸE" charset="-128"/>
                <a:ea typeface="HGPｺﾞｼｯｸE" charset="-128"/>
                <a:cs typeface="HGPｺﾞｼｯｸE" charset="-128"/>
              </a:rPr>
              <a:t>仕事が捗る」と感じるが、本来の能力に戻るだけ</a:t>
            </a:r>
          </a:p>
        </p:txBody>
      </p:sp>
      <p:cxnSp>
        <p:nvCxnSpPr>
          <p:cNvPr id="51225" name="直線矢印コネクタ 28"/>
          <p:cNvCxnSpPr>
            <a:cxnSpLocks noChangeShapeType="1"/>
          </p:cNvCxnSpPr>
          <p:nvPr/>
        </p:nvCxnSpPr>
        <p:spPr bwMode="auto">
          <a:xfrm rot="10800000" flipV="1">
            <a:off x="2324100" y="2044700"/>
            <a:ext cx="1955800" cy="1397000"/>
          </a:xfrm>
          <a:prstGeom prst="straightConnector1">
            <a:avLst/>
          </a:prstGeom>
          <a:noFill/>
          <a:ln w="57150">
            <a:solidFill>
              <a:srgbClr val="48FF00"/>
            </a:solidFill>
            <a:round/>
            <a:headEnd/>
            <a:tailEnd type="arrow" w="med" len="med"/>
          </a:ln>
        </p:spPr>
      </p:cxnSp>
      <p:cxnSp>
        <p:nvCxnSpPr>
          <p:cNvPr id="51226" name="直線矢印コネクタ 30"/>
          <p:cNvCxnSpPr>
            <a:cxnSpLocks noChangeShapeType="1"/>
          </p:cNvCxnSpPr>
          <p:nvPr/>
        </p:nvCxnSpPr>
        <p:spPr bwMode="auto">
          <a:xfrm rot="5400000">
            <a:off x="3917950" y="2673350"/>
            <a:ext cx="1206500" cy="101600"/>
          </a:xfrm>
          <a:prstGeom prst="straightConnector1">
            <a:avLst/>
          </a:prstGeom>
          <a:noFill/>
          <a:ln w="57150">
            <a:solidFill>
              <a:srgbClr val="48FF00"/>
            </a:solidFill>
            <a:round/>
            <a:headEnd/>
            <a:tailEnd type="arrow" w="med" len="med"/>
          </a:ln>
        </p:spPr>
      </p:cxnSp>
      <p:cxnSp>
        <p:nvCxnSpPr>
          <p:cNvPr id="51227" name="直線矢印コネクタ 32"/>
          <p:cNvCxnSpPr>
            <a:cxnSpLocks noChangeShapeType="1"/>
          </p:cNvCxnSpPr>
          <p:nvPr/>
        </p:nvCxnSpPr>
        <p:spPr bwMode="auto">
          <a:xfrm rot="16200000" flipH="1">
            <a:off x="4730750" y="2813050"/>
            <a:ext cx="3479800" cy="2044700"/>
          </a:xfrm>
          <a:prstGeom prst="straightConnector1">
            <a:avLst/>
          </a:prstGeom>
          <a:noFill/>
          <a:ln w="57150">
            <a:solidFill>
              <a:srgbClr val="48FF00"/>
            </a:solidFill>
            <a:round/>
            <a:headEnd/>
            <a:tailEnd type="arrow" w="med" len="med"/>
          </a:ln>
        </p:spPr>
      </p:cxn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スライド番号プレースホルダ 2"/>
          <p:cNvSpPr>
            <a:spLocks noGrp="1"/>
          </p:cNvSpPr>
          <p:nvPr>
            <p:ph type="sldNum" sz="quarter" idx="10"/>
          </p:nvPr>
        </p:nvSpPr>
        <p:spPr>
          <a:noFill/>
        </p:spPr>
        <p:txBody>
          <a:bodyPr/>
          <a:lstStyle/>
          <a:p>
            <a:fld id="{20A64363-8542-B246-8C81-7B50B900B97D}" type="slidenum">
              <a:rPr lang="en-US" altLang="ja-JP" smtClean="0">
                <a:solidFill>
                  <a:srgbClr val="000000"/>
                </a:solidFill>
              </a:rPr>
              <a:pPr/>
              <a:t>29</a:t>
            </a:fld>
            <a:endParaRPr lang="en-US" altLang="ja-JP" smtClean="0">
              <a:solidFill>
                <a:srgbClr val="000000"/>
              </a:solidFill>
            </a:endParaRPr>
          </a:p>
        </p:txBody>
      </p:sp>
      <p:sp>
        <p:nvSpPr>
          <p:cNvPr id="73731" name="AutoShape 22"/>
          <p:cNvSpPr>
            <a:spLocks noChangeArrowheads="1"/>
          </p:cNvSpPr>
          <p:nvPr/>
        </p:nvSpPr>
        <p:spPr bwMode="auto">
          <a:xfrm>
            <a:off x="5711830" y="1773238"/>
            <a:ext cx="3562350" cy="4176712"/>
          </a:xfrm>
          <a:prstGeom prst="roundRect">
            <a:avLst>
              <a:gd name="adj" fmla="val 7083"/>
            </a:avLst>
          </a:prstGeom>
          <a:solidFill>
            <a:srgbClr val="EBE6D2"/>
          </a:solidFill>
          <a:ln w="9525">
            <a:noFill/>
            <a:round/>
            <a:headEnd/>
            <a:tailEnd/>
          </a:ln>
        </p:spPr>
        <p:txBody>
          <a:bodyPr wrap="none" anchor="ctr">
            <a:prstTxWarp prst="textNoShape">
              <a:avLst/>
            </a:prstTxWarp>
          </a:bodyPr>
          <a:lstStyle/>
          <a:p>
            <a:pPr eaLnBrk="0" hangingPunct="0"/>
            <a:endParaRPr lang="ja-JP" altLang="en-US">
              <a:solidFill>
                <a:srgbClr val="000000"/>
              </a:solidFill>
            </a:endParaRPr>
          </a:p>
        </p:txBody>
      </p:sp>
      <p:sp>
        <p:nvSpPr>
          <p:cNvPr id="73732" name="Oval 35"/>
          <p:cNvSpPr>
            <a:spLocks noChangeArrowheads="1"/>
          </p:cNvSpPr>
          <p:nvPr/>
        </p:nvSpPr>
        <p:spPr bwMode="auto">
          <a:xfrm>
            <a:off x="6359525" y="3765560"/>
            <a:ext cx="2268538" cy="2016125"/>
          </a:xfrm>
          <a:prstGeom prst="ellipse">
            <a:avLst/>
          </a:prstGeom>
          <a:solidFill>
            <a:schemeClr val="bg1"/>
          </a:solidFill>
          <a:ln w="9525">
            <a:noFill/>
            <a:round/>
            <a:headEnd/>
            <a:tailEnd/>
          </a:ln>
        </p:spPr>
        <p:txBody>
          <a:bodyPr wrap="none" anchor="ctr">
            <a:prstTxWarp prst="textNoShape">
              <a:avLst/>
            </a:prstTxWarp>
          </a:bodyPr>
          <a:lstStyle/>
          <a:p>
            <a:pPr eaLnBrk="0" hangingPunct="0"/>
            <a:endParaRPr lang="ja-JP" altLang="en-US">
              <a:solidFill>
                <a:srgbClr val="000000"/>
              </a:solidFill>
            </a:endParaRPr>
          </a:p>
        </p:txBody>
      </p:sp>
      <p:sp>
        <p:nvSpPr>
          <p:cNvPr id="73733" name="AutoShape 23"/>
          <p:cNvSpPr>
            <a:spLocks noChangeArrowheads="1"/>
          </p:cNvSpPr>
          <p:nvPr/>
        </p:nvSpPr>
        <p:spPr bwMode="auto">
          <a:xfrm>
            <a:off x="1012830" y="1773238"/>
            <a:ext cx="3562350" cy="4176712"/>
          </a:xfrm>
          <a:prstGeom prst="roundRect">
            <a:avLst>
              <a:gd name="adj" fmla="val 7083"/>
            </a:avLst>
          </a:prstGeom>
          <a:solidFill>
            <a:srgbClr val="EBE6D2"/>
          </a:solidFill>
          <a:ln w="9525">
            <a:noFill/>
            <a:round/>
            <a:headEnd/>
            <a:tailEnd/>
          </a:ln>
        </p:spPr>
        <p:txBody>
          <a:bodyPr wrap="none" anchor="ctr">
            <a:prstTxWarp prst="textNoShape">
              <a:avLst/>
            </a:prstTxWarp>
          </a:bodyPr>
          <a:lstStyle/>
          <a:p>
            <a:pPr eaLnBrk="0" hangingPunct="0"/>
            <a:endParaRPr lang="ja-JP" altLang="en-US">
              <a:solidFill>
                <a:srgbClr val="000000"/>
              </a:solidFill>
            </a:endParaRPr>
          </a:p>
        </p:txBody>
      </p:sp>
      <p:sp>
        <p:nvSpPr>
          <p:cNvPr id="73734" name="Oval 34"/>
          <p:cNvSpPr>
            <a:spLocks noChangeArrowheads="1"/>
          </p:cNvSpPr>
          <p:nvPr/>
        </p:nvSpPr>
        <p:spPr bwMode="auto">
          <a:xfrm>
            <a:off x="1658943" y="3765560"/>
            <a:ext cx="2268537" cy="2016125"/>
          </a:xfrm>
          <a:prstGeom prst="ellipse">
            <a:avLst/>
          </a:prstGeom>
          <a:solidFill>
            <a:schemeClr val="bg1"/>
          </a:solidFill>
          <a:ln w="9525">
            <a:noFill/>
            <a:round/>
            <a:headEnd/>
            <a:tailEnd/>
          </a:ln>
        </p:spPr>
        <p:txBody>
          <a:bodyPr wrap="none" anchor="ctr">
            <a:prstTxWarp prst="textNoShape">
              <a:avLst/>
            </a:prstTxWarp>
          </a:bodyPr>
          <a:lstStyle/>
          <a:p>
            <a:pPr eaLnBrk="0" hangingPunct="0"/>
            <a:endParaRPr lang="ja-JP" altLang="en-US">
              <a:solidFill>
                <a:srgbClr val="000000"/>
              </a:solidFill>
            </a:endParaRPr>
          </a:p>
        </p:txBody>
      </p:sp>
      <p:sp>
        <p:nvSpPr>
          <p:cNvPr id="73735" name="Text Box 3"/>
          <p:cNvSpPr txBox="1">
            <a:spLocks noChangeArrowheads="1"/>
          </p:cNvSpPr>
          <p:nvPr/>
        </p:nvSpPr>
        <p:spPr bwMode="auto">
          <a:xfrm>
            <a:off x="6338274" y="6589813"/>
            <a:ext cx="3510576" cy="153888"/>
          </a:xfrm>
          <a:prstGeom prst="rect">
            <a:avLst/>
          </a:prstGeom>
          <a:noFill/>
          <a:ln w="9525">
            <a:noFill/>
            <a:miter lim="800000"/>
            <a:headEnd/>
            <a:tailEnd/>
          </a:ln>
        </p:spPr>
        <p:txBody>
          <a:bodyPr wrap="none" lIns="0" tIns="0" rIns="0" bIns="0" anchor="b">
            <a:prstTxWarp prst="textNoShape">
              <a:avLst/>
            </a:prstTxWarp>
            <a:spAutoFit/>
          </a:bodyPr>
          <a:lstStyle/>
          <a:p>
            <a:pPr algn="r"/>
            <a:r>
              <a:rPr lang="da-DK" altLang="ja-JP" sz="1000">
                <a:solidFill>
                  <a:srgbClr val="000000"/>
                </a:solidFill>
                <a:latin typeface="HGPｺﾞｼｯｸE" charset="-128"/>
                <a:ea typeface="HGPｺﾞｼｯｸE" charset="-128"/>
                <a:cs typeface="HGPｺﾞｼｯｸE" charset="-128"/>
              </a:rPr>
              <a:t>Nakata, A. et al.</a:t>
            </a:r>
            <a:r>
              <a:rPr lang="ja-JP" altLang="da-DK" sz="1000">
                <a:solidFill>
                  <a:srgbClr val="000000"/>
                </a:solidFill>
                <a:latin typeface="HGPｺﾞｼｯｸE" charset="-128"/>
                <a:ea typeface="HGPｺﾞｼｯｸE" charset="-128"/>
                <a:cs typeface="HGPｺﾞｼｯｸE" charset="-128"/>
              </a:rPr>
              <a:t>：</a:t>
            </a:r>
            <a:r>
              <a:rPr lang="da-DK" altLang="ja-JP" sz="1000">
                <a:solidFill>
                  <a:srgbClr val="000000"/>
                </a:solidFill>
                <a:latin typeface="HGPｺﾞｼｯｸE" charset="-128"/>
                <a:ea typeface="HGPｺﾞｼｯｸE" charset="-128"/>
                <a:cs typeface="HGPｺﾞｼｯｸE" charset="-128"/>
              </a:rPr>
              <a:t>Prev Med</a:t>
            </a:r>
            <a:r>
              <a:rPr lang="ja-JP" altLang="da-DK" sz="1000">
                <a:solidFill>
                  <a:srgbClr val="000000"/>
                </a:solidFill>
                <a:latin typeface="HGPｺﾞｼｯｸE" charset="-128"/>
                <a:ea typeface="HGPｺﾞｼｯｸE" charset="-128"/>
                <a:cs typeface="HGPｺﾞｼｯｸE" charset="-128"/>
              </a:rPr>
              <a:t> </a:t>
            </a:r>
            <a:r>
              <a:rPr lang="da-DK" altLang="ja-JP" sz="1000">
                <a:solidFill>
                  <a:srgbClr val="000000"/>
                </a:solidFill>
                <a:latin typeface="HGPｺﾞｼｯｸE" charset="-128"/>
                <a:ea typeface="HGPｺﾞｼｯｸE" charset="-128"/>
                <a:cs typeface="HGPｺﾞｼｯｸE" charset="-128"/>
              </a:rPr>
              <a:t>46</a:t>
            </a:r>
            <a:r>
              <a:rPr lang="ja-JP" altLang="da-DK" sz="1000">
                <a:solidFill>
                  <a:srgbClr val="000000"/>
                </a:solidFill>
                <a:latin typeface="HGPｺﾞｼｯｸE" charset="-128"/>
                <a:ea typeface="HGPｺﾞｼｯｸE" charset="-128"/>
                <a:cs typeface="HGPｺﾞｼｯｸE" charset="-128"/>
              </a:rPr>
              <a:t>（</a:t>
            </a:r>
            <a:r>
              <a:rPr lang="da-DK" altLang="ja-JP" sz="1000">
                <a:solidFill>
                  <a:srgbClr val="000000"/>
                </a:solidFill>
                <a:latin typeface="HGPｺﾞｼｯｸE" charset="-128"/>
                <a:ea typeface="HGPｺﾞｼｯｸE" charset="-128"/>
                <a:cs typeface="HGPｺﾞｼｯｸE" charset="-128"/>
              </a:rPr>
              <a:t>5</a:t>
            </a:r>
            <a:r>
              <a:rPr lang="ja-JP" altLang="da-DK" sz="1000">
                <a:solidFill>
                  <a:srgbClr val="000000"/>
                </a:solidFill>
                <a:latin typeface="HGPｺﾞｼｯｸE" charset="-128"/>
                <a:ea typeface="HGPｺﾞｼｯｸE" charset="-128"/>
                <a:cs typeface="HGPｺﾞｼｯｸE" charset="-128"/>
              </a:rPr>
              <a:t>）：</a:t>
            </a:r>
            <a:r>
              <a:rPr lang="da-DK" altLang="ja-JP" sz="1000">
                <a:solidFill>
                  <a:srgbClr val="000000"/>
                </a:solidFill>
                <a:latin typeface="HGPｺﾞｼｯｸE" charset="-128"/>
                <a:ea typeface="HGPｺﾞｼｯｸE" charset="-128"/>
                <a:cs typeface="HGPｺﾞｼｯｸE" charset="-128"/>
              </a:rPr>
              <a:t>451, 2008  </a:t>
            </a:r>
            <a:r>
              <a:rPr lang="ja-JP" altLang="da-DK" sz="1000">
                <a:solidFill>
                  <a:srgbClr val="000000"/>
                </a:solidFill>
                <a:latin typeface="HGPｺﾞｼｯｸE" charset="-128"/>
                <a:ea typeface="HGPｺﾞｼｯｸE" charset="-128"/>
                <a:cs typeface="HGPｺﾞｼｯｸE" charset="-128"/>
              </a:rPr>
              <a:t>［</a:t>
            </a:r>
            <a:r>
              <a:rPr lang="da-DK" altLang="ja-JP" sz="1000">
                <a:solidFill>
                  <a:srgbClr val="000000"/>
                </a:solidFill>
                <a:latin typeface="HGPｺﾞｼｯｸE" charset="-128"/>
                <a:ea typeface="HGPｺﾞｼｯｸE" charset="-128"/>
                <a:cs typeface="HGPｺﾞｼｯｸE" charset="-128"/>
              </a:rPr>
              <a:t>L20090910071</a:t>
            </a:r>
            <a:r>
              <a:rPr lang="ja-JP" altLang="da-DK" sz="1000">
                <a:solidFill>
                  <a:srgbClr val="000000"/>
                </a:solidFill>
                <a:latin typeface="HGPｺﾞｼｯｸE" charset="-128"/>
                <a:ea typeface="HGPｺﾞｼｯｸE" charset="-128"/>
                <a:cs typeface="HGPｺﾞｼｯｸE" charset="-128"/>
              </a:rPr>
              <a:t>］</a:t>
            </a:r>
          </a:p>
        </p:txBody>
      </p:sp>
      <p:sp>
        <p:nvSpPr>
          <p:cNvPr id="73736" name="Text Box 4"/>
          <p:cNvSpPr txBox="1">
            <a:spLocks noChangeArrowheads="1"/>
          </p:cNvSpPr>
          <p:nvPr/>
        </p:nvSpPr>
        <p:spPr bwMode="auto">
          <a:xfrm>
            <a:off x="444500" y="6092925"/>
            <a:ext cx="5257850" cy="153888"/>
          </a:xfrm>
          <a:prstGeom prst="rect">
            <a:avLst/>
          </a:prstGeom>
          <a:noFill/>
          <a:ln w="9525">
            <a:noFill/>
            <a:miter lim="800000"/>
            <a:headEnd/>
            <a:tailEnd/>
          </a:ln>
        </p:spPr>
        <p:txBody>
          <a:bodyPr wrap="none" lIns="0" tIns="0" rIns="0" bIns="0" anchor="b">
            <a:prstTxWarp prst="textNoShape">
              <a:avLst/>
            </a:prstTxWarp>
            <a:spAutoFit/>
          </a:bodyPr>
          <a:lstStyle/>
          <a:p>
            <a:r>
              <a:rPr lang="da-DK" altLang="ja-JP" sz="1000">
                <a:solidFill>
                  <a:srgbClr val="000000"/>
                </a:solidFill>
                <a:latin typeface="HGPｺﾞｼｯｸE" charset="-128"/>
                <a:ea typeface="HGPｺﾞｼｯｸE" charset="-128"/>
                <a:cs typeface="HGPｺﾞｼｯｸE" charset="-128"/>
              </a:rPr>
              <a:t>※</a:t>
            </a:r>
            <a:r>
              <a:rPr lang="ja-JP" altLang="da-DK" sz="1000">
                <a:solidFill>
                  <a:srgbClr val="000000"/>
                </a:solidFill>
                <a:latin typeface="HGPｺﾞｼｯｸE" charset="-128"/>
                <a:ea typeface="HGPｺﾞｼｯｸE" charset="-128"/>
                <a:cs typeface="HGPｺﾞｼｯｸE" charset="-128"/>
              </a:rPr>
              <a:t>東京近郊労働者</a:t>
            </a:r>
            <a:r>
              <a:rPr lang="da-DK" altLang="ja-JP" sz="1000">
                <a:solidFill>
                  <a:srgbClr val="000000"/>
                </a:solidFill>
                <a:latin typeface="HGPｺﾞｼｯｸE" charset="-128"/>
                <a:ea typeface="HGPｺﾞｼｯｸE" charset="-128"/>
                <a:cs typeface="HGPｺﾞｼｯｸE" charset="-128"/>
              </a:rPr>
              <a:t>2,770</a:t>
            </a:r>
            <a:r>
              <a:rPr lang="ja-JP" altLang="da-DK" sz="1000">
                <a:solidFill>
                  <a:srgbClr val="000000"/>
                </a:solidFill>
                <a:latin typeface="HGPｺﾞｼｯｸE" charset="-128"/>
                <a:ea typeface="HGPｺﾞｼｯｸE" charset="-128"/>
                <a:cs typeface="HGPｺﾞｼｯｸE" charset="-128"/>
              </a:rPr>
              <a:t>人におけるうつのリスク、受動喫煙のない非喫煙者のリスクを</a:t>
            </a:r>
            <a:r>
              <a:rPr lang="da-DK" altLang="ja-JP" sz="1000">
                <a:solidFill>
                  <a:srgbClr val="000000"/>
                </a:solidFill>
                <a:latin typeface="HGPｺﾞｼｯｸE" charset="-128"/>
                <a:ea typeface="HGPｺﾞｼｯｸE" charset="-128"/>
                <a:cs typeface="HGPｺﾞｼｯｸE" charset="-128"/>
              </a:rPr>
              <a:t>1</a:t>
            </a:r>
            <a:r>
              <a:rPr lang="ja-JP" altLang="da-DK" sz="1000">
                <a:solidFill>
                  <a:srgbClr val="000000"/>
                </a:solidFill>
                <a:latin typeface="HGPｺﾞｼｯｸE" charset="-128"/>
                <a:ea typeface="HGPｺﾞｼｯｸE" charset="-128"/>
                <a:cs typeface="HGPｺﾞｼｯｸE" charset="-128"/>
              </a:rPr>
              <a:t>とした場合</a:t>
            </a:r>
          </a:p>
        </p:txBody>
      </p:sp>
      <p:sp>
        <p:nvSpPr>
          <p:cNvPr id="73737" name="Text Box 7"/>
          <p:cNvSpPr txBox="1">
            <a:spLocks noChangeArrowheads="1"/>
          </p:cNvSpPr>
          <p:nvPr/>
        </p:nvSpPr>
        <p:spPr bwMode="auto">
          <a:xfrm>
            <a:off x="444501" y="1413431"/>
            <a:ext cx="2182088" cy="369332"/>
          </a:xfrm>
          <a:prstGeom prst="rect">
            <a:avLst/>
          </a:prstGeom>
          <a:noFill/>
          <a:ln w="9525">
            <a:noFill/>
            <a:miter lim="800000"/>
            <a:headEnd/>
            <a:tailEnd/>
          </a:ln>
        </p:spPr>
        <p:txBody>
          <a:bodyPr wrap="none" lIns="0" tIns="0" rIns="0" bIns="0" anchor="b">
            <a:prstTxWarp prst="textNoShape">
              <a:avLst/>
            </a:prstTxWarp>
            <a:spAutoFit/>
          </a:bodyPr>
          <a:lstStyle/>
          <a:p>
            <a:r>
              <a:rPr lang="ja-JP" altLang="da-DK">
                <a:solidFill>
                  <a:srgbClr val="0099FF"/>
                </a:solidFill>
                <a:latin typeface="HGPｺﾞｼｯｸE" charset="-128"/>
                <a:ea typeface="HGPｺﾞｼｯｸE" charset="-128"/>
                <a:cs typeface="HGPｺﾞｼｯｸE" charset="-128"/>
              </a:rPr>
              <a:t>●</a:t>
            </a:r>
            <a:r>
              <a:rPr lang="ja-JP" altLang="da-DK">
                <a:solidFill>
                  <a:srgbClr val="000000"/>
                </a:solidFill>
                <a:latin typeface="HGPｺﾞｼｯｸE" charset="-128"/>
                <a:ea typeface="HGPｺﾞｼｯｸE" charset="-128"/>
                <a:cs typeface="HGPｺﾞｼｯｸE" charset="-128"/>
              </a:rPr>
              <a:t>「うつ」のリスク</a:t>
            </a:r>
          </a:p>
        </p:txBody>
      </p:sp>
      <p:sp>
        <p:nvSpPr>
          <p:cNvPr id="73738" name="Text Box 8"/>
          <p:cNvSpPr txBox="1">
            <a:spLocks noChangeArrowheads="1"/>
          </p:cNvSpPr>
          <p:nvPr/>
        </p:nvSpPr>
        <p:spPr bwMode="auto">
          <a:xfrm>
            <a:off x="5948368" y="1906280"/>
            <a:ext cx="2834911" cy="492443"/>
          </a:xfrm>
          <a:prstGeom prst="rect">
            <a:avLst/>
          </a:prstGeom>
          <a:noFill/>
          <a:ln w="19050">
            <a:noFill/>
            <a:miter lim="800000"/>
            <a:headEnd/>
            <a:tailEnd/>
          </a:ln>
        </p:spPr>
        <p:txBody>
          <a:bodyPr wrap="none" lIns="0" tIns="0" rIns="0" bIns="0" anchor="b">
            <a:prstTxWarp prst="textNoShape">
              <a:avLst/>
            </a:prstTxWarp>
            <a:spAutoFit/>
          </a:bodyPr>
          <a:lstStyle/>
          <a:p>
            <a:r>
              <a:rPr lang="ja-JP" altLang="da-DK" sz="1600">
                <a:solidFill>
                  <a:srgbClr val="000000"/>
                </a:solidFill>
                <a:latin typeface="HGPｺﾞｼｯｸE" charset="-128"/>
                <a:ea typeface="HGPｺﾞｼｯｸE" charset="-128"/>
                <a:cs typeface="HGPｺﾞｼｯｸE" charset="-128"/>
              </a:rPr>
              <a:t>職場の受動喫煙によって</a:t>
            </a:r>
          </a:p>
          <a:p>
            <a:r>
              <a:rPr lang="ja-JP" altLang="da-DK" sz="1600">
                <a:solidFill>
                  <a:srgbClr val="000000"/>
                </a:solidFill>
                <a:latin typeface="HGPｺﾞｼｯｸE" charset="-128"/>
                <a:ea typeface="HGPｺﾞｼｯｸE" charset="-128"/>
                <a:cs typeface="HGPｺﾞｼｯｸE" charset="-128"/>
              </a:rPr>
              <a:t>非喫煙者が「うつ」になるリスクは</a:t>
            </a:r>
          </a:p>
        </p:txBody>
      </p:sp>
      <p:sp>
        <p:nvSpPr>
          <p:cNvPr id="73739" name="Text Box 9"/>
          <p:cNvSpPr txBox="1">
            <a:spLocks noChangeArrowheads="1"/>
          </p:cNvSpPr>
          <p:nvPr/>
        </p:nvSpPr>
        <p:spPr bwMode="auto">
          <a:xfrm>
            <a:off x="1250955" y="1906280"/>
            <a:ext cx="1924405" cy="492443"/>
          </a:xfrm>
          <a:prstGeom prst="rect">
            <a:avLst/>
          </a:prstGeom>
          <a:noFill/>
          <a:ln w="19050">
            <a:noFill/>
            <a:miter lim="800000"/>
            <a:headEnd/>
            <a:tailEnd/>
          </a:ln>
        </p:spPr>
        <p:txBody>
          <a:bodyPr wrap="none" lIns="0" tIns="0" rIns="0" bIns="0" anchor="b">
            <a:prstTxWarp prst="textNoShape">
              <a:avLst/>
            </a:prstTxWarp>
            <a:spAutoFit/>
          </a:bodyPr>
          <a:lstStyle/>
          <a:p>
            <a:r>
              <a:rPr lang="ja-JP" altLang="da-DK" sz="1600">
                <a:solidFill>
                  <a:srgbClr val="000000"/>
                </a:solidFill>
                <a:latin typeface="HGPｺﾞｼｯｸE" charset="-128"/>
                <a:ea typeface="HGPｺﾞｼｯｸE" charset="-128"/>
                <a:cs typeface="HGPｺﾞｼｯｸE" charset="-128"/>
              </a:rPr>
              <a:t>喫煙者が「うつ」になる</a:t>
            </a:r>
          </a:p>
          <a:p>
            <a:r>
              <a:rPr lang="ja-JP" altLang="da-DK" sz="1600">
                <a:solidFill>
                  <a:srgbClr val="000000"/>
                </a:solidFill>
                <a:latin typeface="HGPｺﾞｼｯｸE" charset="-128"/>
                <a:ea typeface="HGPｺﾞｼｯｸE" charset="-128"/>
                <a:cs typeface="HGPｺﾞｼｯｸE" charset="-128"/>
              </a:rPr>
              <a:t>リスクは</a:t>
            </a:r>
          </a:p>
        </p:txBody>
      </p:sp>
      <p:sp>
        <p:nvSpPr>
          <p:cNvPr id="73740" name="Rectangle 15"/>
          <p:cNvSpPr>
            <a:spLocks noGrp="1" noChangeArrowheads="1"/>
          </p:cNvSpPr>
          <p:nvPr>
            <p:ph type="title"/>
          </p:nvPr>
        </p:nvSpPr>
        <p:spPr>
          <a:xfrm>
            <a:off x="1579568" y="76200"/>
            <a:ext cx="8262937" cy="569912"/>
          </a:xfrm>
        </p:spPr>
        <p:txBody>
          <a:bodyPr/>
          <a:lstStyle/>
          <a:p>
            <a:r>
              <a:rPr lang="ja-JP" altLang="en-US" dirty="0"/>
              <a:t>喫煙や職場の受動喫煙は</a:t>
            </a:r>
            <a:r>
              <a:rPr lang="ja-JP" altLang="en-US" dirty="0" smtClean="0"/>
              <a:t>、「</a:t>
            </a:r>
            <a:r>
              <a:rPr lang="ja-JP" altLang="en-US" dirty="0"/>
              <a:t>うつ」の</a:t>
            </a:r>
            <a:r>
              <a:rPr lang="ja-JP" altLang="en-US" dirty="0" smtClean="0"/>
              <a:t>リスクも高めます</a:t>
            </a:r>
            <a:r>
              <a:rPr lang="ja-JP" altLang="en-US" dirty="0"/>
              <a:t>。</a:t>
            </a:r>
          </a:p>
        </p:txBody>
      </p:sp>
      <p:sp>
        <p:nvSpPr>
          <p:cNvPr id="73741" name="AutoShape 16"/>
          <p:cNvSpPr>
            <a:spLocks noChangeArrowheads="1"/>
          </p:cNvSpPr>
          <p:nvPr/>
        </p:nvSpPr>
        <p:spPr bwMode="auto">
          <a:xfrm>
            <a:off x="5330825" y="2859098"/>
            <a:ext cx="4325938" cy="739775"/>
          </a:xfrm>
          <a:prstGeom prst="roundRect">
            <a:avLst>
              <a:gd name="adj" fmla="val 50000"/>
            </a:avLst>
          </a:prstGeom>
          <a:solidFill>
            <a:schemeClr val="bg1"/>
          </a:solidFill>
          <a:ln w="28575">
            <a:solidFill>
              <a:schemeClr val="accent2"/>
            </a:solidFill>
            <a:round/>
            <a:headEnd/>
            <a:tailEnd/>
          </a:ln>
        </p:spPr>
        <p:txBody>
          <a:bodyPr wrap="none" anchor="ctr">
            <a:prstTxWarp prst="textNoShape">
              <a:avLst/>
            </a:prstTxWarp>
          </a:bodyPr>
          <a:lstStyle/>
          <a:p>
            <a:r>
              <a:rPr lang="ja-JP" altLang="en-US" sz="1600">
                <a:solidFill>
                  <a:srgbClr val="000000"/>
                </a:solidFill>
                <a:ea typeface="HGPｺﾞｼｯｸE" charset="-128"/>
                <a:cs typeface="HGPｺﾞｼｯｸE" charset="-128"/>
              </a:rPr>
              <a:t>受動喫煙のない</a:t>
            </a:r>
            <a:endParaRPr lang="en-US" altLang="ja-JP" sz="1600">
              <a:solidFill>
                <a:srgbClr val="000000"/>
              </a:solidFill>
              <a:ea typeface="HGPｺﾞｼｯｸE" charset="-128"/>
              <a:cs typeface="HGPｺﾞｼｯｸE" charset="-128"/>
            </a:endParaRPr>
          </a:p>
          <a:p>
            <a:r>
              <a:rPr lang="ja-JP" altLang="en-US" sz="1600">
                <a:solidFill>
                  <a:srgbClr val="000000"/>
                </a:solidFill>
                <a:ea typeface="HGPｺﾞｼｯｸE" charset="-128"/>
                <a:cs typeface="HGPｺﾞｼｯｸE" charset="-128"/>
              </a:rPr>
              <a:t>非喫煙者の</a:t>
            </a:r>
          </a:p>
        </p:txBody>
      </p:sp>
      <p:sp>
        <p:nvSpPr>
          <p:cNvPr id="73742" name="Oval 17"/>
          <p:cNvSpPr>
            <a:spLocks noChangeArrowheads="1"/>
          </p:cNvSpPr>
          <p:nvPr/>
        </p:nvSpPr>
        <p:spPr bwMode="auto">
          <a:xfrm>
            <a:off x="7434263" y="2636838"/>
            <a:ext cx="1249362" cy="1109662"/>
          </a:xfrm>
          <a:prstGeom prst="ellipse">
            <a:avLst/>
          </a:prstGeom>
          <a:solidFill>
            <a:schemeClr val="bg2"/>
          </a:solidFill>
          <a:ln w="9525">
            <a:noFill/>
            <a:round/>
            <a:headEnd/>
            <a:tailEnd/>
          </a:ln>
        </p:spPr>
        <p:txBody>
          <a:bodyPr wrap="none" anchor="ctr">
            <a:prstTxWarp prst="textNoShape">
              <a:avLst/>
            </a:prstTxWarp>
          </a:bodyPr>
          <a:lstStyle/>
          <a:p>
            <a:pPr algn="ctr"/>
            <a:r>
              <a:rPr lang="en-US" altLang="ja-JP" sz="4400">
                <a:solidFill>
                  <a:srgbClr val="FFFFFF"/>
                </a:solidFill>
                <a:latin typeface="Impact" charset="0"/>
                <a:ea typeface="HGPｺﾞｼｯｸE" charset="-128"/>
                <a:cs typeface="HGPｺﾞｼｯｸE" charset="-128"/>
              </a:rPr>
              <a:t>1.92</a:t>
            </a:r>
          </a:p>
        </p:txBody>
      </p:sp>
      <p:sp>
        <p:nvSpPr>
          <p:cNvPr id="73743" name="Rectangle 18"/>
          <p:cNvSpPr>
            <a:spLocks noChangeArrowheads="1"/>
          </p:cNvSpPr>
          <p:nvPr/>
        </p:nvSpPr>
        <p:spPr bwMode="auto">
          <a:xfrm>
            <a:off x="8683625" y="3014663"/>
            <a:ext cx="441146" cy="400110"/>
          </a:xfrm>
          <a:prstGeom prst="rect">
            <a:avLst/>
          </a:prstGeom>
          <a:noFill/>
          <a:ln w="9525">
            <a:noFill/>
            <a:miter lim="800000"/>
            <a:headEnd/>
            <a:tailEnd/>
          </a:ln>
        </p:spPr>
        <p:txBody>
          <a:bodyPr wrap="none">
            <a:prstTxWarp prst="textNoShape">
              <a:avLst/>
            </a:prstTxWarp>
            <a:spAutoFit/>
          </a:bodyPr>
          <a:lstStyle/>
          <a:p>
            <a:pPr eaLnBrk="0" hangingPunct="0"/>
            <a:r>
              <a:rPr lang="ja-JP" altLang="en-US" sz="2000">
                <a:solidFill>
                  <a:srgbClr val="6446B4"/>
                </a:solidFill>
                <a:ea typeface="HGPｺﾞｼｯｸE" charset="-128"/>
                <a:cs typeface="HGPｺﾞｼｯｸE" charset="-128"/>
              </a:rPr>
              <a:t>倍</a:t>
            </a:r>
          </a:p>
        </p:txBody>
      </p:sp>
      <p:sp>
        <p:nvSpPr>
          <p:cNvPr id="73744" name="AutoShape 19"/>
          <p:cNvSpPr>
            <a:spLocks noChangeArrowheads="1"/>
          </p:cNvSpPr>
          <p:nvPr/>
        </p:nvSpPr>
        <p:spPr bwMode="auto">
          <a:xfrm>
            <a:off x="630243" y="2859098"/>
            <a:ext cx="4325937" cy="739775"/>
          </a:xfrm>
          <a:prstGeom prst="roundRect">
            <a:avLst>
              <a:gd name="adj" fmla="val 50000"/>
            </a:avLst>
          </a:prstGeom>
          <a:solidFill>
            <a:schemeClr val="bg1"/>
          </a:solidFill>
          <a:ln w="28575">
            <a:solidFill>
              <a:schemeClr val="accent2"/>
            </a:solidFill>
            <a:round/>
            <a:headEnd/>
            <a:tailEnd/>
          </a:ln>
        </p:spPr>
        <p:txBody>
          <a:bodyPr wrap="none" anchor="ctr">
            <a:prstTxWarp prst="textNoShape">
              <a:avLst/>
            </a:prstTxWarp>
          </a:bodyPr>
          <a:lstStyle/>
          <a:p>
            <a:r>
              <a:rPr lang="ja-JP" altLang="en-US" sz="1600">
                <a:solidFill>
                  <a:srgbClr val="000000"/>
                </a:solidFill>
                <a:ea typeface="HGPｺﾞｼｯｸE" charset="-128"/>
                <a:cs typeface="HGPｺﾞｼｯｸE" charset="-128"/>
              </a:rPr>
              <a:t>受動喫煙のない</a:t>
            </a:r>
            <a:endParaRPr lang="en-US" altLang="ja-JP" sz="1600">
              <a:solidFill>
                <a:srgbClr val="000000"/>
              </a:solidFill>
              <a:ea typeface="HGPｺﾞｼｯｸE" charset="-128"/>
              <a:cs typeface="HGPｺﾞｼｯｸE" charset="-128"/>
            </a:endParaRPr>
          </a:p>
          <a:p>
            <a:r>
              <a:rPr lang="ja-JP" altLang="en-US" sz="1600">
                <a:solidFill>
                  <a:srgbClr val="000000"/>
                </a:solidFill>
                <a:ea typeface="HGPｺﾞｼｯｸE" charset="-128"/>
                <a:cs typeface="HGPｺﾞｼｯｸE" charset="-128"/>
              </a:rPr>
              <a:t>非喫煙者の</a:t>
            </a:r>
          </a:p>
        </p:txBody>
      </p:sp>
      <p:sp>
        <p:nvSpPr>
          <p:cNvPr id="73745" name="Oval 20"/>
          <p:cNvSpPr>
            <a:spLocks noChangeArrowheads="1"/>
          </p:cNvSpPr>
          <p:nvPr/>
        </p:nvSpPr>
        <p:spPr bwMode="auto">
          <a:xfrm>
            <a:off x="2687637" y="2636838"/>
            <a:ext cx="1250951" cy="1109662"/>
          </a:xfrm>
          <a:prstGeom prst="ellipse">
            <a:avLst/>
          </a:prstGeom>
          <a:solidFill>
            <a:schemeClr val="bg2"/>
          </a:solidFill>
          <a:ln w="9525">
            <a:noFill/>
            <a:round/>
            <a:headEnd/>
            <a:tailEnd/>
          </a:ln>
        </p:spPr>
        <p:txBody>
          <a:bodyPr wrap="none" anchor="ctr">
            <a:prstTxWarp prst="textNoShape">
              <a:avLst/>
            </a:prstTxWarp>
          </a:bodyPr>
          <a:lstStyle/>
          <a:p>
            <a:pPr algn="ctr"/>
            <a:r>
              <a:rPr lang="en-US" altLang="ja-JP" sz="4400">
                <a:solidFill>
                  <a:srgbClr val="FFFFFF"/>
                </a:solidFill>
                <a:latin typeface="Impact" charset="0"/>
                <a:ea typeface="HGPｺﾞｼｯｸE" charset="-128"/>
                <a:cs typeface="HGPｺﾞｼｯｸE" charset="-128"/>
              </a:rPr>
              <a:t>2.25</a:t>
            </a:r>
          </a:p>
        </p:txBody>
      </p:sp>
      <p:sp>
        <p:nvSpPr>
          <p:cNvPr id="73746" name="Rectangle 21"/>
          <p:cNvSpPr>
            <a:spLocks noChangeArrowheads="1"/>
          </p:cNvSpPr>
          <p:nvPr/>
        </p:nvSpPr>
        <p:spPr bwMode="auto">
          <a:xfrm>
            <a:off x="3938588" y="3014663"/>
            <a:ext cx="441146" cy="400110"/>
          </a:xfrm>
          <a:prstGeom prst="rect">
            <a:avLst/>
          </a:prstGeom>
          <a:noFill/>
          <a:ln w="9525">
            <a:noFill/>
            <a:miter lim="800000"/>
            <a:headEnd/>
            <a:tailEnd/>
          </a:ln>
        </p:spPr>
        <p:txBody>
          <a:bodyPr wrap="none">
            <a:prstTxWarp prst="textNoShape">
              <a:avLst/>
            </a:prstTxWarp>
            <a:spAutoFit/>
          </a:bodyPr>
          <a:lstStyle/>
          <a:p>
            <a:pPr eaLnBrk="0" hangingPunct="0"/>
            <a:r>
              <a:rPr lang="ja-JP" altLang="en-US" sz="2000">
                <a:solidFill>
                  <a:srgbClr val="6446B4"/>
                </a:solidFill>
                <a:ea typeface="HGPｺﾞｼｯｸE" charset="-128"/>
                <a:cs typeface="HGPｺﾞｼｯｸE" charset="-128"/>
              </a:rPr>
              <a:t>倍</a:t>
            </a:r>
          </a:p>
        </p:txBody>
      </p:sp>
      <p:pic>
        <p:nvPicPr>
          <p:cNvPr id="73747" name="Picture 37" descr="喫煙の男性"/>
          <p:cNvPicPr>
            <a:picLocks noChangeAspect="1" noChangeArrowheads="1"/>
          </p:cNvPicPr>
          <p:nvPr/>
        </p:nvPicPr>
        <p:blipFill>
          <a:blip r:embed="rId3"/>
          <a:srcRect/>
          <a:stretch>
            <a:fillRect/>
          </a:stretch>
        </p:blipFill>
        <p:spPr bwMode="auto">
          <a:xfrm>
            <a:off x="1946277" y="3644900"/>
            <a:ext cx="1914525" cy="2382838"/>
          </a:xfrm>
          <a:prstGeom prst="rect">
            <a:avLst/>
          </a:prstGeom>
          <a:noFill/>
          <a:ln w="9525">
            <a:noFill/>
            <a:miter lim="800000"/>
            <a:headEnd/>
            <a:tailEnd/>
          </a:ln>
        </p:spPr>
      </p:pic>
      <p:pic>
        <p:nvPicPr>
          <p:cNvPr id="73748" name="Picture 38" descr="喫煙の男性"/>
          <p:cNvPicPr>
            <a:picLocks noChangeAspect="1" noChangeArrowheads="1"/>
          </p:cNvPicPr>
          <p:nvPr/>
        </p:nvPicPr>
        <p:blipFill>
          <a:blip r:embed="rId4"/>
          <a:srcRect/>
          <a:stretch>
            <a:fillRect/>
          </a:stretch>
        </p:blipFill>
        <p:spPr bwMode="auto">
          <a:xfrm>
            <a:off x="6372225" y="3621088"/>
            <a:ext cx="1376363" cy="1714500"/>
          </a:xfrm>
          <a:prstGeom prst="rect">
            <a:avLst/>
          </a:prstGeom>
          <a:noFill/>
          <a:ln w="9525">
            <a:noFill/>
            <a:miter lim="800000"/>
            <a:headEnd/>
            <a:tailEnd/>
          </a:ln>
        </p:spPr>
      </p:pic>
      <p:pic>
        <p:nvPicPr>
          <p:cNvPr id="73749" name="Picture 39" descr="落ち込む男性"/>
          <p:cNvPicPr>
            <a:picLocks noChangeAspect="1" noChangeArrowheads="1"/>
          </p:cNvPicPr>
          <p:nvPr/>
        </p:nvPicPr>
        <p:blipFill>
          <a:blip r:embed="rId5"/>
          <a:srcRect/>
          <a:stretch>
            <a:fillRect/>
          </a:stretch>
        </p:blipFill>
        <p:spPr bwMode="auto">
          <a:xfrm>
            <a:off x="6907213" y="4114810"/>
            <a:ext cx="2166937" cy="1770063"/>
          </a:xfrm>
          <a:prstGeom prst="rect">
            <a:avLst/>
          </a:prstGeom>
          <a:noFill/>
          <a:ln w="9525">
            <a:noFill/>
            <a:miter lim="800000"/>
            <a:headEnd/>
            <a:tailEnd/>
          </a:ln>
        </p:spPr>
      </p:pic>
      <p:sp>
        <p:nvSpPr>
          <p:cNvPr id="22" name="テキスト ボックス 21"/>
          <p:cNvSpPr txBox="1"/>
          <p:nvPr/>
        </p:nvSpPr>
        <p:spPr>
          <a:xfrm>
            <a:off x="114300" y="619780"/>
            <a:ext cx="9141845" cy="523220"/>
          </a:xfrm>
          <a:prstGeom prst="rect">
            <a:avLst/>
          </a:prstGeom>
          <a:solidFill>
            <a:schemeClr val="tx1"/>
          </a:solidFill>
        </p:spPr>
        <p:txBody>
          <a:bodyPr wrap="none" rtlCol="0">
            <a:spAutoFit/>
          </a:bodyPr>
          <a:lstStyle/>
          <a:p>
            <a:r>
              <a:rPr lang="ja-JP" altLang="en-US" sz="2800" dirty="0" smtClean="0">
                <a:solidFill>
                  <a:srgbClr val="FFFFFF"/>
                </a:solidFill>
              </a:rPr>
              <a:t>メンタル不調者の喫煙状況と直前の健診の問診票の突合を</a:t>
            </a:r>
            <a:endParaRPr lang="ja-JP" altLang="en-US" sz="2800" dirty="0">
              <a:solidFill>
                <a:srgbClr val="FFFF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5750" y="76200"/>
            <a:ext cx="9544050" cy="1541462"/>
          </a:xfrm>
        </p:spPr>
        <p:txBody>
          <a:bodyPr/>
          <a:lstStyle/>
          <a:p>
            <a:pPr>
              <a:defRPr/>
            </a:pPr>
            <a:r>
              <a:rPr lang="ja-JP" altLang="en-US" dirty="0" smtClean="0"/>
              <a:t>労働衛生の３管理として喫煙対策を</a:t>
            </a:r>
            <a:r>
              <a:rPr lang="en-US" altLang="ja-JP" dirty="0" smtClean="0"/>
              <a:t/>
            </a:r>
            <a:br>
              <a:rPr lang="en-US" altLang="ja-JP" dirty="0" smtClean="0"/>
            </a:br>
            <a:r>
              <a:rPr lang="ja-JP" altLang="en-US" dirty="0" smtClean="0"/>
              <a:t>とらえることで膠着状態の打開を！</a:t>
            </a:r>
          </a:p>
        </p:txBody>
      </p:sp>
      <p:sp>
        <p:nvSpPr>
          <p:cNvPr id="3" name="コンテンツ プレースホルダ 2"/>
          <p:cNvSpPr>
            <a:spLocks noGrp="1"/>
          </p:cNvSpPr>
          <p:nvPr>
            <p:ph idx="1"/>
          </p:nvPr>
        </p:nvSpPr>
        <p:spPr>
          <a:xfrm>
            <a:off x="246065" y="1524000"/>
            <a:ext cx="9774237" cy="5105400"/>
          </a:xfrm>
        </p:spPr>
        <p:txBody>
          <a:bodyPr/>
          <a:lstStyle/>
          <a:p>
            <a:pPr>
              <a:buFont typeface="Monotype Sorts" pitchFamily="-108" charset="2"/>
              <a:buChar char=""/>
              <a:defRPr/>
            </a:pPr>
            <a:r>
              <a:rPr lang="ja-JP" altLang="en-US" sz="4400" dirty="0"/>
              <a:t>作業環境管理：</a:t>
            </a:r>
            <a:r>
              <a:rPr lang="en-US" altLang="ja-JP" sz="4400" dirty="0"/>
              <a:t/>
            </a:r>
            <a:br>
              <a:rPr lang="en-US" altLang="ja-JP" sz="4400" dirty="0"/>
            </a:br>
            <a:r>
              <a:rPr lang="ja-JP" altLang="en-US" sz="4000" dirty="0"/>
              <a:t>　　受動喫煙＝発がん性の高い</a:t>
            </a:r>
            <a:r>
              <a:rPr lang="en-US" altLang="ja-JP" sz="4000" dirty="0"/>
              <a:t>PM</a:t>
            </a:r>
            <a:r>
              <a:rPr lang="en-US" altLang="ja-JP" dirty="0"/>
              <a:t>2.5</a:t>
            </a:r>
          </a:p>
          <a:p>
            <a:pPr>
              <a:buFont typeface="Monotype Sorts" pitchFamily="-108" charset="2"/>
              <a:buChar char=""/>
              <a:defRPr/>
            </a:pPr>
            <a:r>
              <a:rPr lang="ja-JP" altLang="en-US" sz="4400" dirty="0"/>
              <a:t>作業</a:t>
            </a:r>
            <a:r>
              <a:rPr lang="ja-JP" altLang="en-US" sz="4400" dirty="0" smtClean="0"/>
              <a:t>管理・労務管理：</a:t>
            </a:r>
            <a:r>
              <a:rPr lang="ja-JP" altLang="en-US" sz="4000" dirty="0"/>
              <a:t>勤務時間の公平性</a:t>
            </a:r>
            <a:endParaRPr lang="en-US" altLang="ja-JP" sz="4400" dirty="0"/>
          </a:p>
          <a:p>
            <a:pPr>
              <a:buFont typeface="Monotype Sorts" pitchFamily="-108" charset="2"/>
              <a:buChar char=""/>
              <a:defRPr/>
            </a:pPr>
            <a:r>
              <a:rPr lang="ja-JP" altLang="en-US" sz="4400" dirty="0"/>
              <a:t>健康管理：疾病</a:t>
            </a:r>
            <a:r>
              <a:rPr lang="ja-JP" altLang="en-US" sz="4400" dirty="0" smtClean="0"/>
              <a:t>予防</a:t>
            </a:r>
            <a:endParaRPr lang="en-US" altLang="ja-JP" sz="4400" dirty="0" smtClean="0"/>
          </a:p>
          <a:p>
            <a:pPr>
              <a:buFont typeface="Monotype Sorts" pitchFamily="-108" charset="2"/>
              <a:buChar char=""/>
              <a:defRPr/>
            </a:pPr>
            <a:r>
              <a:rPr lang="ja-JP" altLang="en-US" sz="4400" dirty="0"/>
              <a:t>経済性</a:t>
            </a:r>
            <a:r>
              <a:rPr lang="ja-JP" altLang="en-US" sz="4400" dirty="0" smtClean="0"/>
              <a:t>：離席による勤務ロス、</a:t>
            </a:r>
            <a:r>
              <a:rPr lang="en-US" altLang="ja-JP" sz="4400" dirty="0" smtClean="0"/>
              <a:t/>
            </a:r>
            <a:br>
              <a:rPr lang="en-US" altLang="ja-JP" sz="4400" dirty="0" smtClean="0"/>
            </a:br>
            <a:r>
              <a:rPr lang="ja-JP" altLang="en-US" sz="4400" dirty="0" smtClean="0"/>
              <a:t>　　　　　　　　　　　　喫煙場所の</a:t>
            </a:r>
            <a:r>
              <a:rPr lang="ja-JP" altLang="en-US" sz="4000" dirty="0" smtClean="0"/>
              <a:t>経費削減、</a:t>
            </a:r>
            <a:r>
              <a:rPr lang="en-US" altLang="ja-JP" sz="4000" dirty="0" smtClean="0"/>
              <a:t/>
            </a:r>
            <a:br>
              <a:rPr lang="en-US" altLang="ja-JP" sz="4000" dirty="0" smtClean="0"/>
            </a:br>
            <a:r>
              <a:rPr lang="ja-JP" altLang="en-US" sz="4000" dirty="0" smtClean="0"/>
              <a:t>　　　　　　　　　　　　　疾病予防</a:t>
            </a:r>
            <a:r>
              <a:rPr lang="en-US" altLang="ja-JP" sz="4000" dirty="0" smtClean="0"/>
              <a:t>⇒</a:t>
            </a:r>
            <a:r>
              <a:rPr lang="ja-JP" altLang="en-US" sz="4400" dirty="0" smtClean="0"/>
              <a:t>健保財政健全化</a:t>
            </a:r>
            <a:endParaRPr lang="en-US" altLang="ja-JP" sz="4400"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10287000" cy="762000"/>
          </a:xfrm>
        </p:spPr>
        <p:txBody>
          <a:bodyPr/>
          <a:lstStyle/>
          <a:p>
            <a:pPr>
              <a:defRPr/>
            </a:pPr>
            <a:r>
              <a:rPr lang="ja-JP" altLang="en-US" dirty="0" smtClean="0"/>
              <a:t>労務管理上、突然の休みが一番困る</a:t>
            </a:r>
          </a:p>
        </p:txBody>
      </p:sp>
      <p:sp>
        <p:nvSpPr>
          <p:cNvPr id="3" name="コンテンツ プレースホルダ 2"/>
          <p:cNvSpPr>
            <a:spLocks noGrp="1"/>
          </p:cNvSpPr>
          <p:nvPr>
            <p:ph idx="1"/>
          </p:nvPr>
        </p:nvSpPr>
        <p:spPr/>
        <p:txBody>
          <a:bodyPr/>
          <a:lstStyle/>
          <a:p>
            <a:pPr>
              <a:defRPr/>
            </a:pPr>
            <a:endParaRPr lang="ja-JP" altLang="en-US"/>
          </a:p>
        </p:txBody>
      </p:sp>
      <p:pic>
        <p:nvPicPr>
          <p:cNvPr id="4" name="図 3"/>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1500" y="1485719"/>
            <a:ext cx="8077200" cy="5189746"/>
          </a:xfrm>
          <a:prstGeom prst="rect">
            <a:avLst/>
          </a:prstGeom>
          <a:noFill/>
          <a:ln>
            <a:noFill/>
          </a:ln>
        </p:spPr>
      </p:pic>
      <p:sp>
        <p:nvSpPr>
          <p:cNvPr id="5" name="テキスト ボックス 4"/>
          <p:cNvSpPr txBox="1"/>
          <p:nvPr/>
        </p:nvSpPr>
        <p:spPr>
          <a:xfrm>
            <a:off x="190500" y="685800"/>
            <a:ext cx="8732679" cy="830997"/>
          </a:xfrm>
          <a:prstGeom prst="rect">
            <a:avLst/>
          </a:prstGeom>
          <a:noFill/>
        </p:spPr>
        <p:txBody>
          <a:bodyPr wrap="none" rtlCol="0">
            <a:spAutoFit/>
          </a:bodyPr>
          <a:lstStyle/>
          <a:p>
            <a:r>
              <a:rPr lang="ja-JP" altLang="en-US" dirty="0" smtClean="0">
                <a:solidFill>
                  <a:srgbClr val="FFFFFF"/>
                </a:solidFill>
              </a:rPr>
              <a:t>喫煙がインフルエンザ、風邪による休みのリスクを上げるかどうか、</a:t>
            </a:r>
            <a:endParaRPr lang="en-US" altLang="ja-JP" dirty="0" smtClean="0">
              <a:solidFill>
                <a:srgbClr val="FFFFFF"/>
              </a:solidFill>
            </a:endParaRPr>
          </a:p>
          <a:p>
            <a:r>
              <a:rPr lang="ja-JP" altLang="en-US" dirty="0" smtClean="0">
                <a:solidFill>
                  <a:srgbClr val="FFFFFF"/>
                </a:solidFill>
              </a:rPr>
              <a:t>現在、調査中（厚労科研）</a:t>
            </a:r>
            <a:endParaRPr lang="ja-JP" altLang="en-US" dirty="0">
              <a:solidFill>
                <a:srgbClr val="FFFFFF"/>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5629275" y="5856288"/>
            <a:ext cx="4264025" cy="576262"/>
          </a:xfrm>
          <a:prstGeom prst="rect">
            <a:avLst/>
          </a:prstGeom>
          <a:solidFill>
            <a:srgbClr val="FF0000"/>
          </a:solidFill>
          <a:ln w="9525">
            <a:noFill/>
            <a:miter lim="800000"/>
            <a:headEnd/>
            <a:tailEnd/>
          </a:ln>
        </p:spPr>
        <p:txBody>
          <a:bodyPr wrap="none" anchor="ctr">
            <a:prstTxWarp prst="textNoShape">
              <a:avLst/>
            </a:prstTxWarp>
          </a:bodyPr>
          <a:lstStyle/>
          <a:p>
            <a:pPr eaLnBrk="0" hangingPunct="0"/>
            <a:endParaRPr lang="ja-JP" altLang="en-US" sz="3600">
              <a:solidFill>
                <a:srgbClr val="FFFFFF"/>
              </a:solidFill>
            </a:endParaRPr>
          </a:p>
        </p:txBody>
      </p:sp>
      <p:sp>
        <p:nvSpPr>
          <p:cNvPr id="51203" name="Rectangle 3"/>
          <p:cNvSpPr>
            <a:spLocks noChangeArrowheads="1"/>
          </p:cNvSpPr>
          <p:nvPr/>
        </p:nvSpPr>
        <p:spPr bwMode="auto">
          <a:xfrm>
            <a:off x="1903413" y="2182813"/>
            <a:ext cx="7686675" cy="487362"/>
          </a:xfrm>
          <a:prstGeom prst="rect">
            <a:avLst/>
          </a:prstGeom>
          <a:solidFill>
            <a:srgbClr val="0000FF">
              <a:alpha val="39999"/>
            </a:srgbClr>
          </a:solidFill>
          <a:ln w="9525">
            <a:solidFill>
              <a:schemeClr val="tx1"/>
            </a:solidFill>
            <a:miter lim="800000"/>
            <a:headEnd/>
            <a:tailEnd/>
          </a:ln>
        </p:spPr>
        <p:txBody>
          <a:bodyPr wrap="none" anchor="ctr">
            <a:prstTxWarp prst="textNoShape">
              <a:avLst/>
            </a:prstTxWarp>
          </a:bodyPr>
          <a:lstStyle/>
          <a:p>
            <a:pPr algn="ctr" eaLnBrk="0" hangingPunct="0"/>
            <a:endParaRPr lang="ja-JP" altLang="en-US" sz="2000">
              <a:solidFill>
                <a:srgbClr val="FFFFFF"/>
              </a:solidFill>
              <a:latin typeface="HGPｺﾞｼｯｸE" charset="-128"/>
              <a:ea typeface="HGPｺﾞｼｯｸE" charset="-128"/>
              <a:cs typeface="HGPｺﾞｼｯｸE" charset="-128"/>
            </a:endParaRPr>
          </a:p>
        </p:txBody>
      </p:sp>
      <p:sp>
        <p:nvSpPr>
          <p:cNvPr id="51204" name="Rectangle 4"/>
          <p:cNvSpPr>
            <a:spLocks noChangeArrowheads="1"/>
          </p:cNvSpPr>
          <p:nvPr/>
        </p:nvSpPr>
        <p:spPr bwMode="auto">
          <a:xfrm>
            <a:off x="1903413" y="3911600"/>
            <a:ext cx="7451725" cy="487363"/>
          </a:xfrm>
          <a:prstGeom prst="rect">
            <a:avLst/>
          </a:prstGeom>
          <a:solidFill>
            <a:srgbClr val="FFFF00"/>
          </a:solidFill>
          <a:ln w="9525">
            <a:noFill/>
            <a:miter lim="800000"/>
            <a:headEnd/>
            <a:tailEnd/>
          </a:ln>
        </p:spPr>
        <p:txBody>
          <a:bodyPr wrap="none" anchor="ctr">
            <a:prstTxWarp prst="textNoShape">
              <a:avLst/>
            </a:prstTxWarp>
          </a:bodyPr>
          <a:lstStyle/>
          <a:p>
            <a:pPr algn="ctr" eaLnBrk="0" hangingPunct="0"/>
            <a:endParaRPr lang="ja-JP" altLang="en-US" sz="2000">
              <a:solidFill>
                <a:srgbClr val="000000"/>
              </a:solidFill>
              <a:latin typeface="HGPｺﾞｼｯｸE" charset="-128"/>
              <a:ea typeface="HGPｺﾞｼｯｸE" charset="-128"/>
              <a:cs typeface="HGPｺﾞｼｯｸE" charset="-128"/>
            </a:endParaRPr>
          </a:p>
        </p:txBody>
      </p:sp>
      <p:sp>
        <p:nvSpPr>
          <p:cNvPr id="97285" name="Rectangle 5"/>
          <p:cNvSpPr>
            <a:spLocks noGrp="1" noChangeArrowheads="1"/>
          </p:cNvSpPr>
          <p:nvPr>
            <p:ph type="title"/>
          </p:nvPr>
        </p:nvSpPr>
        <p:spPr>
          <a:xfrm>
            <a:off x="215900" y="0"/>
            <a:ext cx="9601200" cy="677863"/>
          </a:xfrm>
        </p:spPr>
        <p:txBody>
          <a:bodyPr/>
          <a:lstStyle/>
          <a:p>
            <a:pPr>
              <a:defRPr/>
            </a:pPr>
            <a:r>
              <a:rPr lang="ja-JP" altLang="en-US" sz="2800" dirty="0" smtClean="0"/>
              <a:t>労務管理：ニコチン依存者は本来の実力を発揮していない</a:t>
            </a:r>
          </a:p>
        </p:txBody>
      </p:sp>
      <p:sp>
        <p:nvSpPr>
          <p:cNvPr id="51206" name="Line 6"/>
          <p:cNvSpPr>
            <a:spLocks noChangeShapeType="1"/>
          </p:cNvSpPr>
          <p:nvPr/>
        </p:nvSpPr>
        <p:spPr bwMode="auto">
          <a:xfrm flipV="1">
            <a:off x="1903413" y="1674813"/>
            <a:ext cx="0" cy="4752975"/>
          </a:xfrm>
          <a:prstGeom prst="line">
            <a:avLst/>
          </a:prstGeom>
          <a:noFill/>
          <a:ln w="76200">
            <a:solidFill>
              <a:schemeClr val="tx1"/>
            </a:solidFill>
            <a:round/>
            <a:headEnd/>
            <a:tailEnd type="triangle" w="med" len="med"/>
          </a:ln>
        </p:spPr>
        <p:txBody>
          <a:bodyPr>
            <a:prstTxWarp prst="textNoShape">
              <a:avLst/>
            </a:prstTxWarp>
          </a:bodyPr>
          <a:lstStyle/>
          <a:p>
            <a:endParaRPr lang="ja-JP" altLang="en-US">
              <a:solidFill>
                <a:srgbClr val="FFFFFF"/>
              </a:solidFill>
            </a:endParaRPr>
          </a:p>
        </p:txBody>
      </p:sp>
      <p:sp>
        <p:nvSpPr>
          <p:cNvPr id="51207" name="Line 7"/>
          <p:cNvSpPr>
            <a:spLocks noChangeShapeType="1"/>
          </p:cNvSpPr>
          <p:nvPr/>
        </p:nvSpPr>
        <p:spPr bwMode="auto">
          <a:xfrm>
            <a:off x="1903413" y="4416425"/>
            <a:ext cx="7777162" cy="0"/>
          </a:xfrm>
          <a:prstGeom prst="line">
            <a:avLst/>
          </a:prstGeom>
          <a:noFill/>
          <a:ln w="38100">
            <a:solidFill>
              <a:schemeClr val="tx1"/>
            </a:solidFill>
            <a:round/>
            <a:headEnd/>
            <a:tailEnd type="triangle" w="med" len="med"/>
          </a:ln>
        </p:spPr>
        <p:txBody>
          <a:bodyPr>
            <a:prstTxWarp prst="textNoShape">
              <a:avLst/>
            </a:prstTxWarp>
          </a:bodyPr>
          <a:lstStyle/>
          <a:p>
            <a:endParaRPr lang="ja-JP" altLang="en-US">
              <a:solidFill>
                <a:srgbClr val="FFFFFF"/>
              </a:solidFill>
            </a:endParaRPr>
          </a:p>
        </p:txBody>
      </p:sp>
      <p:sp>
        <p:nvSpPr>
          <p:cNvPr id="51208" name="Freeform 8"/>
          <p:cNvSpPr>
            <a:spLocks/>
          </p:cNvSpPr>
          <p:nvPr/>
        </p:nvSpPr>
        <p:spPr bwMode="auto">
          <a:xfrm>
            <a:off x="1903413" y="2243138"/>
            <a:ext cx="6562725" cy="3986212"/>
          </a:xfrm>
          <a:custGeom>
            <a:avLst/>
            <a:gdLst>
              <a:gd name="T0" fmla="*/ 0 w 3583"/>
              <a:gd name="T1" fmla="*/ 2147483647 h 2511"/>
              <a:gd name="T2" fmla="*/ 2147483647 w 3583"/>
              <a:gd name="T3" fmla="*/ 2147483647 h 2511"/>
              <a:gd name="T4" fmla="*/ 2147483647 w 3583"/>
              <a:gd name="T5" fmla="*/ 2147483647 h 2511"/>
              <a:gd name="T6" fmla="*/ 2147483647 w 3583"/>
              <a:gd name="T7" fmla="*/ 2147483647 h 2511"/>
              <a:gd name="T8" fmla="*/ 2147483647 w 3583"/>
              <a:gd name="T9" fmla="*/ 2147483647 h 2511"/>
              <a:gd name="T10" fmla="*/ 2147483647 w 3583"/>
              <a:gd name="T11" fmla="*/ 2147483647 h 2511"/>
              <a:gd name="T12" fmla="*/ 0 60000 65536"/>
              <a:gd name="T13" fmla="*/ 0 60000 65536"/>
              <a:gd name="T14" fmla="*/ 0 60000 65536"/>
              <a:gd name="T15" fmla="*/ 0 60000 65536"/>
              <a:gd name="T16" fmla="*/ 0 60000 65536"/>
              <a:gd name="T17" fmla="*/ 0 60000 65536"/>
              <a:gd name="T18" fmla="*/ 0 w 3583"/>
              <a:gd name="T19" fmla="*/ 0 h 2511"/>
              <a:gd name="T20" fmla="*/ 3583 w 3583"/>
              <a:gd name="T21" fmla="*/ 2511 h 2511"/>
            </a:gdLst>
            <a:ahLst/>
            <a:cxnLst>
              <a:cxn ang="T12">
                <a:pos x="T0" y="T1"/>
              </a:cxn>
              <a:cxn ang="T13">
                <a:pos x="T2" y="T3"/>
              </a:cxn>
              <a:cxn ang="T14">
                <a:pos x="T4" y="T5"/>
              </a:cxn>
              <a:cxn ang="T15">
                <a:pos x="T6" y="T7"/>
              </a:cxn>
              <a:cxn ang="T16">
                <a:pos x="T8" y="T9"/>
              </a:cxn>
              <a:cxn ang="T17">
                <a:pos x="T10" y="T11"/>
              </a:cxn>
            </a:cxnLst>
            <a:rect l="T18" t="T19" r="T20" b="T21"/>
            <a:pathLst>
              <a:path w="3583" h="2511">
                <a:moveTo>
                  <a:pt x="0" y="1369"/>
                </a:moveTo>
                <a:cubicBezTo>
                  <a:pt x="170" y="779"/>
                  <a:pt x="340" y="189"/>
                  <a:pt x="544" y="189"/>
                </a:cubicBezTo>
                <a:cubicBezTo>
                  <a:pt x="748" y="189"/>
                  <a:pt x="1006" y="1369"/>
                  <a:pt x="1225" y="1369"/>
                </a:cubicBezTo>
                <a:cubicBezTo>
                  <a:pt x="1444" y="1369"/>
                  <a:pt x="1580" y="0"/>
                  <a:pt x="1860" y="189"/>
                </a:cubicBezTo>
                <a:cubicBezTo>
                  <a:pt x="2140" y="378"/>
                  <a:pt x="2616" y="2495"/>
                  <a:pt x="2903" y="2503"/>
                </a:cubicBezTo>
                <a:cubicBezTo>
                  <a:pt x="3190" y="2511"/>
                  <a:pt x="3470" y="613"/>
                  <a:pt x="3583" y="235"/>
                </a:cubicBezTo>
              </a:path>
            </a:pathLst>
          </a:custGeom>
          <a:noFill/>
          <a:ln w="76200">
            <a:solidFill>
              <a:srgbClr val="02FF1B"/>
            </a:solidFill>
            <a:round/>
            <a:headEnd/>
            <a:tailEnd type="triangle" w="med" len="med"/>
          </a:ln>
        </p:spPr>
        <p:txBody>
          <a:bodyPr>
            <a:prstTxWarp prst="textNoShape">
              <a:avLst/>
            </a:prstTxWarp>
          </a:bodyPr>
          <a:lstStyle/>
          <a:p>
            <a:pPr eaLnBrk="0" hangingPunct="0"/>
            <a:endParaRPr lang="ja-JP" altLang="en-US">
              <a:solidFill>
                <a:srgbClr val="FFFFFF"/>
              </a:solidFill>
            </a:endParaRPr>
          </a:p>
        </p:txBody>
      </p:sp>
      <p:sp>
        <p:nvSpPr>
          <p:cNvPr id="51209" name="Line 9"/>
          <p:cNvSpPr>
            <a:spLocks noChangeShapeType="1"/>
          </p:cNvSpPr>
          <p:nvPr/>
        </p:nvSpPr>
        <p:spPr bwMode="auto">
          <a:xfrm>
            <a:off x="1985963" y="3763963"/>
            <a:ext cx="1863725" cy="0"/>
          </a:xfrm>
          <a:prstGeom prst="line">
            <a:avLst/>
          </a:prstGeom>
          <a:noFill/>
          <a:ln w="28575">
            <a:solidFill>
              <a:schemeClr val="tx1"/>
            </a:solidFill>
            <a:round/>
            <a:headEnd type="arrow" w="med" len="med"/>
            <a:tailEnd type="arrow" w="med" len="med"/>
          </a:ln>
        </p:spPr>
        <p:txBody>
          <a:bodyPr>
            <a:prstTxWarp prst="textNoShape">
              <a:avLst/>
            </a:prstTxWarp>
          </a:bodyPr>
          <a:lstStyle/>
          <a:p>
            <a:endParaRPr lang="ja-JP" altLang="en-US">
              <a:solidFill>
                <a:srgbClr val="FFFFFF"/>
              </a:solidFill>
            </a:endParaRPr>
          </a:p>
        </p:txBody>
      </p:sp>
      <p:sp>
        <p:nvSpPr>
          <p:cNvPr id="51210" name="Line 10"/>
          <p:cNvSpPr>
            <a:spLocks noChangeShapeType="1"/>
          </p:cNvSpPr>
          <p:nvPr/>
        </p:nvSpPr>
        <p:spPr bwMode="auto">
          <a:xfrm>
            <a:off x="4333875" y="3763963"/>
            <a:ext cx="1863725" cy="0"/>
          </a:xfrm>
          <a:prstGeom prst="line">
            <a:avLst/>
          </a:prstGeom>
          <a:noFill/>
          <a:ln w="28575">
            <a:solidFill>
              <a:schemeClr val="tx1"/>
            </a:solidFill>
            <a:round/>
            <a:headEnd type="arrow" w="med" len="med"/>
            <a:tailEnd type="arrow" w="med" len="med"/>
          </a:ln>
        </p:spPr>
        <p:txBody>
          <a:bodyPr>
            <a:prstTxWarp prst="textNoShape">
              <a:avLst/>
            </a:prstTxWarp>
          </a:bodyPr>
          <a:lstStyle/>
          <a:p>
            <a:endParaRPr lang="ja-JP" altLang="en-US">
              <a:solidFill>
                <a:srgbClr val="FFFFFF"/>
              </a:solidFill>
            </a:endParaRPr>
          </a:p>
        </p:txBody>
      </p:sp>
      <p:sp>
        <p:nvSpPr>
          <p:cNvPr id="51211" name="Text Box 11"/>
          <p:cNvSpPr txBox="1">
            <a:spLocks noChangeArrowheads="1"/>
          </p:cNvSpPr>
          <p:nvPr/>
        </p:nvSpPr>
        <p:spPr bwMode="auto">
          <a:xfrm>
            <a:off x="2528888" y="3956050"/>
            <a:ext cx="750887" cy="400050"/>
          </a:xfrm>
          <a:prstGeom prst="rect">
            <a:avLst/>
          </a:prstGeom>
          <a:noFill/>
          <a:ln w="9525">
            <a:noFill/>
            <a:miter lim="800000"/>
            <a:headEnd/>
            <a:tailEnd/>
          </a:ln>
        </p:spPr>
        <p:txBody>
          <a:bodyPr wrap="none">
            <a:prstTxWarp prst="textNoShape">
              <a:avLst/>
            </a:prstTxWarp>
            <a:spAutoFit/>
          </a:bodyPr>
          <a:lstStyle/>
          <a:p>
            <a:pPr eaLnBrk="0" hangingPunct="0"/>
            <a:r>
              <a:rPr lang="en-US" altLang="ja-JP" sz="2000">
                <a:solidFill>
                  <a:srgbClr val="000000"/>
                </a:solidFill>
                <a:latin typeface="HGPｺﾞｼｯｸE" charset="-128"/>
                <a:ea typeface="HGPｺﾞｼｯｸE" charset="-128"/>
                <a:cs typeface="HGPｺﾞｼｯｸE" charset="-128"/>
              </a:rPr>
              <a:t>30</a:t>
            </a:r>
            <a:r>
              <a:rPr lang="ja-JP" altLang="en-US" sz="2000">
                <a:solidFill>
                  <a:srgbClr val="000000"/>
                </a:solidFill>
                <a:latin typeface="HGPｺﾞｼｯｸE" charset="-128"/>
                <a:ea typeface="HGPｺﾞｼｯｸE" charset="-128"/>
                <a:cs typeface="HGPｺﾞｼｯｸE" charset="-128"/>
              </a:rPr>
              <a:t>分</a:t>
            </a:r>
          </a:p>
        </p:txBody>
      </p:sp>
      <p:sp>
        <p:nvSpPr>
          <p:cNvPr id="51212" name="Text Box 12"/>
          <p:cNvSpPr txBox="1">
            <a:spLocks noChangeArrowheads="1"/>
          </p:cNvSpPr>
          <p:nvPr/>
        </p:nvSpPr>
        <p:spPr bwMode="auto">
          <a:xfrm>
            <a:off x="4943475" y="3956050"/>
            <a:ext cx="750888" cy="400050"/>
          </a:xfrm>
          <a:prstGeom prst="rect">
            <a:avLst/>
          </a:prstGeom>
          <a:noFill/>
          <a:ln w="9525">
            <a:noFill/>
            <a:miter lim="800000"/>
            <a:headEnd/>
            <a:tailEnd/>
          </a:ln>
        </p:spPr>
        <p:txBody>
          <a:bodyPr wrap="none">
            <a:prstTxWarp prst="textNoShape">
              <a:avLst/>
            </a:prstTxWarp>
            <a:spAutoFit/>
          </a:bodyPr>
          <a:lstStyle/>
          <a:p>
            <a:pPr eaLnBrk="0" hangingPunct="0"/>
            <a:r>
              <a:rPr lang="en-US" altLang="ja-JP" sz="2000">
                <a:solidFill>
                  <a:srgbClr val="000000"/>
                </a:solidFill>
                <a:latin typeface="HGPｺﾞｼｯｸE" charset="-128"/>
                <a:ea typeface="HGPｺﾞｼｯｸE" charset="-128"/>
                <a:cs typeface="HGPｺﾞｼｯｸE" charset="-128"/>
              </a:rPr>
              <a:t>30</a:t>
            </a:r>
            <a:r>
              <a:rPr lang="ja-JP" altLang="en-US" sz="2000">
                <a:solidFill>
                  <a:srgbClr val="000000"/>
                </a:solidFill>
                <a:latin typeface="HGPｺﾞｼｯｸE" charset="-128"/>
                <a:ea typeface="HGPｺﾞｼｯｸE" charset="-128"/>
                <a:cs typeface="HGPｺﾞｼｯｸE" charset="-128"/>
              </a:rPr>
              <a:t>分</a:t>
            </a:r>
          </a:p>
        </p:txBody>
      </p:sp>
      <p:sp>
        <p:nvSpPr>
          <p:cNvPr id="51213" name="Text Box 13"/>
          <p:cNvSpPr txBox="1">
            <a:spLocks noChangeArrowheads="1"/>
          </p:cNvSpPr>
          <p:nvPr/>
        </p:nvSpPr>
        <p:spPr bwMode="auto">
          <a:xfrm>
            <a:off x="6732588" y="3949700"/>
            <a:ext cx="1330325" cy="400050"/>
          </a:xfrm>
          <a:prstGeom prst="rect">
            <a:avLst/>
          </a:prstGeom>
          <a:noFill/>
          <a:ln w="9525">
            <a:noFill/>
            <a:miter lim="800000"/>
            <a:headEnd/>
            <a:tailEnd/>
          </a:ln>
        </p:spPr>
        <p:txBody>
          <a:bodyPr wrap="none">
            <a:prstTxWarp prst="textNoShape">
              <a:avLst/>
            </a:prstTxWarp>
            <a:spAutoFit/>
          </a:bodyPr>
          <a:lstStyle/>
          <a:p>
            <a:pPr eaLnBrk="0" hangingPunct="0"/>
            <a:r>
              <a:rPr lang="ja-JP" altLang="en-US" sz="2000">
                <a:solidFill>
                  <a:srgbClr val="000000"/>
                </a:solidFill>
                <a:latin typeface="HGPｺﾞｼｯｸE" charset="-128"/>
                <a:ea typeface="HGPｺﾞｼｯｸE" charset="-128"/>
                <a:cs typeface="HGPｺﾞｼｯｸE" charset="-128"/>
              </a:rPr>
              <a:t>イライラ感</a:t>
            </a:r>
          </a:p>
        </p:txBody>
      </p:sp>
      <p:sp>
        <p:nvSpPr>
          <p:cNvPr id="51214" name="Text Box 14"/>
          <p:cNvSpPr txBox="1">
            <a:spLocks noChangeArrowheads="1"/>
          </p:cNvSpPr>
          <p:nvPr/>
        </p:nvSpPr>
        <p:spPr bwMode="auto">
          <a:xfrm>
            <a:off x="6224588" y="2181225"/>
            <a:ext cx="3752850" cy="522288"/>
          </a:xfrm>
          <a:prstGeom prst="rect">
            <a:avLst/>
          </a:prstGeom>
          <a:noFill/>
          <a:ln w="9525">
            <a:noFill/>
            <a:miter lim="800000"/>
            <a:headEnd/>
            <a:tailEnd/>
          </a:ln>
        </p:spPr>
        <p:txBody>
          <a:bodyPr>
            <a:prstTxWarp prst="textNoShape">
              <a:avLst/>
            </a:prstTxWarp>
            <a:spAutoFit/>
          </a:bodyPr>
          <a:lstStyle/>
          <a:p>
            <a:pPr eaLnBrk="0" hangingPunct="0"/>
            <a:r>
              <a:rPr lang="ja-JP" altLang="en-US" sz="2800">
                <a:solidFill>
                  <a:srgbClr val="FFFFFF"/>
                </a:solidFill>
                <a:latin typeface="HGPｺﾞｼｯｸE" charset="-128"/>
                <a:ea typeface="HGPｺﾞｼｯｸE" charset="-128"/>
                <a:cs typeface="HGPｺﾞｼｯｸE" charset="-128"/>
              </a:rPr>
              <a:t>満足（いい気持ち）</a:t>
            </a:r>
          </a:p>
        </p:txBody>
      </p:sp>
      <p:sp>
        <p:nvSpPr>
          <p:cNvPr id="51215" name="Text Box 15"/>
          <p:cNvSpPr txBox="1">
            <a:spLocks noChangeArrowheads="1"/>
          </p:cNvSpPr>
          <p:nvPr/>
        </p:nvSpPr>
        <p:spPr bwMode="auto">
          <a:xfrm>
            <a:off x="7375525" y="5967413"/>
            <a:ext cx="2562225" cy="400050"/>
          </a:xfrm>
          <a:prstGeom prst="rect">
            <a:avLst/>
          </a:prstGeom>
          <a:noFill/>
          <a:ln w="9525">
            <a:noFill/>
            <a:miter lim="800000"/>
            <a:headEnd/>
            <a:tailEnd/>
          </a:ln>
        </p:spPr>
        <p:txBody>
          <a:bodyPr wrap="none">
            <a:prstTxWarp prst="textNoShape">
              <a:avLst/>
            </a:prstTxWarp>
            <a:spAutoFit/>
          </a:bodyPr>
          <a:lstStyle/>
          <a:p>
            <a:pPr eaLnBrk="0" hangingPunct="0"/>
            <a:r>
              <a:rPr lang="ja-JP" altLang="en-US" sz="2000">
                <a:solidFill>
                  <a:srgbClr val="FFFFFF"/>
                </a:solidFill>
                <a:latin typeface="HGPｺﾞｼｯｸE" charset="-128"/>
                <a:ea typeface="HGPｺﾞｼｯｸE" charset="-128"/>
                <a:cs typeface="HGPｺﾞｼｯｸE" charset="-128"/>
              </a:rPr>
              <a:t>吸いたくてたまらない</a:t>
            </a:r>
          </a:p>
        </p:txBody>
      </p:sp>
      <p:grpSp>
        <p:nvGrpSpPr>
          <p:cNvPr id="2" name="Group 16"/>
          <p:cNvGrpSpPr>
            <a:grpSpLocks/>
          </p:cNvGrpSpPr>
          <p:nvPr/>
        </p:nvGrpSpPr>
        <p:grpSpPr bwMode="auto">
          <a:xfrm>
            <a:off x="1903413" y="5573713"/>
            <a:ext cx="3970337" cy="858837"/>
            <a:chOff x="975" y="3207"/>
            <a:chExt cx="2223" cy="541"/>
          </a:xfrm>
        </p:grpSpPr>
        <p:sp>
          <p:nvSpPr>
            <p:cNvPr id="51228" name="Rectangle 17"/>
            <p:cNvSpPr>
              <a:spLocks noChangeArrowheads="1"/>
            </p:cNvSpPr>
            <p:nvPr/>
          </p:nvSpPr>
          <p:spPr bwMode="auto">
            <a:xfrm>
              <a:off x="975" y="3385"/>
              <a:ext cx="2223" cy="363"/>
            </a:xfrm>
            <a:prstGeom prst="rect">
              <a:avLst/>
            </a:prstGeom>
            <a:solidFill>
              <a:schemeClr val="tx1"/>
            </a:solidFill>
            <a:ln w="9525">
              <a:noFill/>
              <a:miter lim="800000"/>
              <a:headEnd/>
              <a:tailEnd/>
            </a:ln>
          </p:spPr>
          <p:txBody>
            <a:bodyPr wrap="none" anchor="ctr">
              <a:prstTxWarp prst="textNoShape">
                <a:avLst/>
              </a:prstTxWarp>
            </a:bodyPr>
            <a:lstStyle/>
            <a:p>
              <a:pPr eaLnBrk="0" hangingPunct="0"/>
              <a:endParaRPr lang="ja-JP" altLang="en-US" sz="3600">
                <a:solidFill>
                  <a:srgbClr val="FFFFFF"/>
                </a:solidFill>
              </a:endParaRPr>
            </a:p>
          </p:txBody>
        </p:sp>
        <p:sp>
          <p:nvSpPr>
            <p:cNvPr id="51229" name="AutoShape 18"/>
            <p:cNvSpPr>
              <a:spLocks noChangeArrowheads="1"/>
            </p:cNvSpPr>
            <p:nvPr/>
          </p:nvSpPr>
          <p:spPr bwMode="auto">
            <a:xfrm>
              <a:off x="1973" y="3207"/>
              <a:ext cx="227" cy="196"/>
            </a:xfrm>
            <a:prstGeom prst="triangle">
              <a:avLst>
                <a:gd name="adj" fmla="val 50000"/>
              </a:avLst>
            </a:prstGeom>
            <a:solidFill>
              <a:schemeClr val="tx1"/>
            </a:solidFill>
            <a:ln w="9525">
              <a:noFill/>
              <a:miter lim="800000"/>
              <a:headEnd/>
              <a:tailEnd/>
            </a:ln>
          </p:spPr>
          <p:txBody>
            <a:bodyPr wrap="none" anchor="ctr">
              <a:prstTxWarp prst="textNoShape">
                <a:avLst/>
              </a:prstTxWarp>
            </a:bodyPr>
            <a:lstStyle/>
            <a:p>
              <a:pPr eaLnBrk="0" hangingPunct="0"/>
              <a:endParaRPr lang="ja-JP" altLang="en-US" sz="3600">
                <a:solidFill>
                  <a:srgbClr val="FFFFFF"/>
                </a:solidFill>
              </a:endParaRPr>
            </a:p>
          </p:txBody>
        </p:sp>
      </p:grpSp>
      <p:sp>
        <p:nvSpPr>
          <p:cNvPr id="51217" name="Rectangle 19"/>
          <p:cNvSpPr>
            <a:spLocks noChangeArrowheads="1"/>
          </p:cNvSpPr>
          <p:nvPr/>
        </p:nvSpPr>
        <p:spPr bwMode="auto">
          <a:xfrm>
            <a:off x="1903413" y="4700588"/>
            <a:ext cx="3970337" cy="723900"/>
          </a:xfrm>
          <a:prstGeom prst="rect">
            <a:avLst/>
          </a:prstGeom>
          <a:solidFill>
            <a:schemeClr val="tx1"/>
          </a:solidFill>
          <a:ln w="9525">
            <a:noFill/>
            <a:miter lim="800000"/>
            <a:headEnd/>
            <a:tailEnd/>
          </a:ln>
        </p:spPr>
        <p:txBody>
          <a:bodyPr wrap="none" anchor="ctr">
            <a:prstTxWarp prst="textNoShape">
              <a:avLst/>
            </a:prstTxWarp>
          </a:bodyPr>
          <a:lstStyle/>
          <a:p>
            <a:pPr eaLnBrk="0" hangingPunct="0"/>
            <a:endParaRPr lang="ja-JP" altLang="en-US" sz="3600">
              <a:solidFill>
                <a:srgbClr val="FFFFFF"/>
              </a:solidFill>
            </a:endParaRPr>
          </a:p>
        </p:txBody>
      </p:sp>
      <p:sp>
        <p:nvSpPr>
          <p:cNvPr id="51218" name="AutoShape 20"/>
          <p:cNvSpPr>
            <a:spLocks noChangeArrowheads="1"/>
          </p:cNvSpPr>
          <p:nvPr/>
        </p:nvSpPr>
        <p:spPr bwMode="auto">
          <a:xfrm>
            <a:off x="3686175" y="4416425"/>
            <a:ext cx="404813" cy="312738"/>
          </a:xfrm>
          <a:prstGeom prst="triangle">
            <a:avLst>
              <a:gd name="adj" fmla="val 50000"/>
            </a:avLst>
          </a:prstGeom>
          <a:solidFill>
            <a:schemeClr val="tx1"/>
          </a:solidFill>
          <a:ln w="9525">
            <a:noFill/>
            <a:miter lim="800000"/>
            <a:headEnd/>
            <a:tailEnd/>
          </a:ln>
        </p:spPr>
        <p:txBody>
          <a:bodyPr wrap="none" anchor="ctr">
            <a:prstTxWarp prst="textNoShape">
              <a:avLst/>
            </a:prstTxWarp>
          </a:bodyPr>
          <a:lstStyle/>
          <a:p>
            <a:pPr eaLnBrk="0" hangingPunct="0"/>
            <a:endParaRPr lang="ja-JP" altLang="en-US" sz="3600">
              <a:solidFill>
                <a:srgbClr val="FFFFFF"/>
              </a:solidFill>
            </a:endParaRPr>
          </a:p>
        </p:txBody>
      </p:sp>
      <p:sp>
        <p:nvSpPr>
          <p:cNvPr id="51219" name="Text Box 21"/>
          <p:cNvSpPr txBox="1">
            <a:spLocks noChangeArrowheads="1"/>
          </p:cNvSpPr>
          <p:nvPr/>
        </p:nvSpPr>
        <p:spPr bwMode="auto">
          <a:xfrm>
            <a:off x="2830513" y="5967413"/>
            <a:ext cx="2498725" cy="400050"/>
          </a:xfrm>
          <a:prstGeom prst="rect">
            <a:avLst/>
          </a:prstGeom>
          <a:noFill/>
          <a:ln w="9525">
            <a:noFill/>
            <a:miter lim="800000"/>
            <a:headEnd/>
            <a:tailEnd/>
          </a:ln>
        </p:spPr>
        <p:txBody>
          <a:bodyPr wrap="none">
            <a:prstTxWarp prst="textNoShape">
              <a:avLst/>
            </a:prstTxWarp>
            <a:spAutoFit/>
          </a:bodyPr>
          <a:lstStyle/>
          <a:p>
            <a:pPr eaLnBrk="0" hangingPunct="0"/>
            <a:r>
              <a:rPr lang="ja-JP" altLang="en-US" sz="2000">
                <a:solidFill>
                  <a:srgbClr val="000000"/>
                </a:solidFill>
                <a:latin typeface="HGPｺﾞｼｯｸE" charset="-128"/>
                <a:ea typeface="HGPｺﾞｼｯｸE" charset="-128"/>
                <a:cs typeface="HGPｺﾞｼｯｸE" charset="-128"/>
              </a:rPr>
              <a:t>タバコによるストレス</a:t>
            </a:r>
          </a:p>
        </p:txBody>
      </p:sp>
      <p:sp>
        <p:nvSpPr>
          <p:cNvPr id="51220" name="Text Box 22"/>
          <p:cNvSpPr txBox="1">
            <a:spLocks noChangeArrowheads="1"/>
          </p:cNvSpPr>
          <p:nvPr/>
        </p:nvSpPr>
        <p:spPr bwMode="auto">
          <a:xfrm>
            <a:off x="2940050" y="4703763"/>
            <a:ext cx="2157413" cy="708025"/>
          </a:xfrm>
          <a:prstGeom prst="rect">
            <a:avLst/>
          </a:prstGeom>
          <a:noFill/>
          <a:ln w="9525">
            <a:noFill/>
            <a:miter lim="800000"/>
            <a:headEnd/>
            <a:tailEnd/>
          </a:ln>
        </p:spPr>
        <p:txBody>
          <a:bodyPr wrap="none">
            <a:prstTxWarp prst="textNoShape">
              <a:avLst/>
            </a:prstTxWarp>
            <a:spAutoFit/>
          </a:bodyPr>
          <a:lstStyle/>
          <a:p>
            <a:pPr eaLnBrk="0" hangingPunct="0"/>
            <a:r>
              <a:rPr lang="ja-JP" altLang="en-US" sz="2000">
                <a:solidFill>
                  <a:srgbClr val="000000"/>
                </a:solidFill>
                <a:latin typeface="HGPｺﾞｼｯｸE" charset="-128"/>
                <a:ea typeface="HGPｺﾞｼｯｸE" charset="-128"/>
                <a:cs typeface="HGPｺﾞｼｯｸE" charset="-128"/>
              </a:rPr>
              <a:t>タバコが吸いたい</a:t>
            </a:r>
            <a:endParaRPr lang="en-US" altLang="ja-JP" sz="2000">
              <a:solidFill>
                <a:srgbClr val="000000"/>
              </a:solidFill>
              <a:latin typeface="HGPｺﾞｼｯｸE" charset="-128"/>
              <a:ea typeface="HGPｺﾞｼｯｸE" charset="-128"/>
              <a:cs typeface="HGPｺﾞｼｯｸE" charset="-128"/>
            </a:endParaRPr>
          </a:p>
          <a:p>
            <a:pPr eaLnBrk="0" hangingPunct="0"/>
            <a:r>
              <a:rPr lang="ja-JP" altLang="en-US" sz="2000">
                <a:solidFill>
                  <a:srgbClr val="000000"/>
                </a:solidFill>
                <a:latin typeface="HGPｺﾞｼｯｸE" charset="-128"/>
                <a:ea typeface="HGPｺﾞｼｯｸE" charset="-128"/>
                <a:cs typeface="HGPｺﾞｼｯｸE" charset="-128"/>
              </a:rPr>
              <a:t>集中しにくくなる</a:t>
            </a:r>
          </a:p>
        </p:txBody>
      </p:sp>
      <p:sp>
        <p:nvSpPr>
          <p:cNvPr id="51221" name="Text Box 24"/>
          <p:cNvSpPr txBox="1">
            <a:spLocks noChangeArrowheads="1"/>
          </p:cNvSpPr>
          <p:nvPr/>
        </p:nvSpPr>
        <p:spPr bwMode="auto">
          <a:xfrm>
            <a:off x="706438" y="3017838"/>
            <a:ext cx="554037" cy="2311400"/>
          </a:xfrm>
          <a:prstGeom prst="rect">
            <a:avLst/>
          </a:prstGeom>
          <a:noFill/>
          <a:ln w="9525">
            <a:noFill/>
            <a:miter lim="800000"/>
            <a:headEnd/>
            <a:tailEnd/>
          </a:ln>
        </p:spPr>
        <p:txBody>
          <a:bodyPr vert="eaVert" wrap="none">
            <a:prstTxWarp prst="textNoShape">
              <a:avLst/>
            </a:prstTxWarp>
            <a:spAutoFit/>
          </a:bodyPr>
          <a:lstStyle/>
          <a:p>
            <a:pPr eaLnBrk="0" hangingPunct="0"/>
            <a:r>
              <a:rPr lang="ja-JP" altLang="en-US">
                <a:solidFill>
                  <a:srgbClr val="FFFFFF"/>
                </a:solidFill>
                <a:ea typeface="HGPｺﾞｼｯｸE" charset="-128"/>
                <a:cs typeface="HGPｺﾞｼｯｸE" charset="-128"/>
              </a:rPr>
              <a:t>ニコチン血中濃度</a:t>
            </a:r>
          </a:p>
        </p:txBody>
      </p:sp>
      <p:sp>
        <p:nvSpPr>
          <p:cNvPr id="51222" name="Text Box 25"/>
          <p:cNvSpPr txBox="1">
            <a:spLocks noChangeArrowheads="1"/>
          </p:cNvSpPr>
          <p:nvPr/>
        </p:nvSpPr>
        <p:spPr bwMode="auto">
          <a:xfrm>
            <a:off x="5543550" y="6516688"/>
            <a:ext cx="4383088" cy="184150"/>
          </a:xfrm>
          <a:prstGeom prst="rect">
            <a:avLst/>
          </a:prstGeom>
          <a:noFill/>
          <a:ln w="9525">
            <a:noFill/>
            <a:miter lim="800000"/>
            <a:headEnd/>
            <a:tailEnd/>
          </a:ln>
        </p:spPr>
        <p:txBody>
          <a:bodyPr wrap="none" lIns="0" tIns="0" rIns="0" bIns="0">
            <a:prstTxWarp prst="textNoShape">
              <a:avLst/>
            </a:prstTxWarp>
            <a:spAutoFit/>
          </a:bodyPr>
          <a:lstStyle/>
          <a:p>
            <a:pPr algn="r" eaLnBrk="0" hangingPunct="0"/>
            <a:r>
              <a:rPr lang="ja-JP" altLang="en-US" sz="1200">
                <a:solidFill>
                  <a:srgbClr val="FFFFFF"/>
                </a:solidFill>
                <a:latin typeface="HGPｺﾞｼｯｸE" charset="-128"/>
                <a:ea typeface="HGPｺﾞｼｯｸE" charset="-128"/>
                <a:cs typeface="HGPｺﾞｼｯｸE" charset="-128"/>
              </a:rPr>
              <a:t>日本循環器学会</a:t>
            </a:r>
            <a:r>
              <a:rPr lang="en-US" altLang="ja-JP" sz="1200">
                <a:solidFill>
                  <a:srgbClr val="FFFFFF"/>
                </a:solidFill>
                <a:latin typeface="HGPｺﾞｼｯｸE" charset="-128"/>
                <a:ea typeface="HGPｺﾞｼｯｸE" charset="-128"/>
                <a:cs typeface="HGPｺﾞｼｯｸE" charset="-128"/>
              </a:rPr>
              <a:t> : </a:t>
            </a:r>
            <a:r>
              <a:rPr lang="ja-JP" altLang="en-US" sz="1200">
                <a:solidFill>
                  <a:srgbClr val="FFFFFF"/>
                </a:solidFill>
                <a:latin typeface="HGPｺﾞｼｯｸE" charset="-128"/>
                <a:ea typeface="HGPｺﾞｼｯｸE" charset="-128"/>
                <a:cs typeface="HGPｺﾞｼｯｸE" charset="-128"/>
              </a:rPr>
              <a:t>あなたにもできる禁煙ガイド　第</a:t>
            </a:r>
            <a:r>
              <a:rPr lang="en-US" altLang="ja-JP" sz="1200">
                <a:solidFill>
                  <a:srgbClr val="FFFFFF"/>
                </a:solidFill>
                <a:latin typeface="HGPｺﾞｼｯｸE" charset="-128"/>
                <a:ea typeface="HGPｺﾞｼｯｸE" charset="-128"/>
                <a:cs typeface="HGPｺﾞｼｯｸE" charset="-128"/>
              </a:rPr>
              <a:t>2</a:t>
            </a:r>
            <a:r>
              <a:rPr lang="ja-JP" altLang="en-US" sz="1200">
                <a:solidFill>
                  <a:srgbClr val="FFFFFF"/>
                </a:solidFill>
                <a:latin typeface="HGPｺﾞｼｯｸE" charset="-128"/>
                <a:ea typeface="HGPｺﾞｼｯｸE" charset="-128"/>
                <a:cs typeface="HGPｺﾞｼｯｸE" charset="-128"/>
              </a:rPr>
              <a:t>版</a:t>
            </a:r>
            <a:r>
              <a:rPr lang="en-US" altLang="ja-JP" sz="1200">
                <a:solidFill>
                  <a:srgbClr val="FFFFFF"/>
                </a:solidFill>
                <a:latin typeface="HGPｺﾞｼｯｸE" charset="-128"/>
                <a:ea typeface="HGPｺﾞｼｯｸE" charset="-128"/>
                <a:cs typeface="HGPｺﾞｼｯｸE" charset="-128"/>
              </a:rPr>
              <a:t> : 12, 2006</a:t>
            </a:r>
          </a:p>
        </p:txBody>
      </p:sp>
      <p:sp>
        <p:nvSpPr>
          <p:cNvPr id="51223" name="テキスト ボックス 25"/>
          <p:cNvSpPr txBox="1">
            <a:spLocks noChangeArrowheads="1"/>
          </p:cNvSpPr>
          <p:nvPr/>
        </p:nvSpPr>
        <p:spPr bwMode="auto">
          <a:xfrm>
            <a:off x="1241425" y="533400"/>
            <a:ext cx="8103500" cy="1077218"/>
          </a:xfrm>
          <a:prstGeom prst="rect">
            <a:avLst/>
          </a:prstGeom>
          <a:noFill/>
          <a:ln w="9525">
            <a:noFill/>
            <a:miter lim="800000"/>
            <a:headEnd/>
            <a:tailEnd/>
          </a:ln>
        </p:spPr>
        <p:txBody>
          <a:bodyPr wrap="none">
            <a:prstTxWarp prst="textNoShape">
              <a:avLst/>
            </a:prstTxWarp>
            <a:spAutoFit/>
          </a:bodyPr>
          <a:lstStyle/>
          <a:p>
            <a:pPr eaLnBrk="0" hangingPunct="0"/>
            <a:r>
              <a:rPr lang="ja-JP" altLang="en-US" sz="3200" dirty="0">
                <a:solidFill>
                  <a:srgbClr val="FFFFFF"/>
                </a:solidFill>
              </a:rPr>
              <a:t>ニコチン濃度の低下</a:t>
            </a:r>
            <a:r>
              <a:rPr lang="ja-JP" altLang="en-US" sz="3200" dirty="0" smtClean="0">
                <a:solidFill>
                  <a:srgbClr val="FFFFFF"/>
                </a:solidFill>
              </a:rPr>
              <a:t>＝</a:t>
            </a:r>
            <a:r>
              <a:rPr lang="ja-JP" altLang="en-US" sz="3200" dirty="0" smtClean="0">
                <a:solidFill>
                  <a:srgbClr val="FFFF00"/>
                </a:solidFill>
              </a:rPr>
              <a:t>集中力（脳機能）の</a:t>
            </a:r>
            <a:r>
              <a:rPr lang="ja-JP" altLang="en-US" sz="3200" dirty="0">
                <a:solidFill>
                  <a:srgbClr val="FFFF00"/>
                </a:solidFill>
              </a:rPr>
              <a:t>低下</a:t>
            </a:r>
            <a:r>
              <a:rPr lang="en-US" altLang="ja-JP" sz="3200" dirty="0">
                <a:solidFill>
                  <a:srgbClr val="FFFF00"/>
                </a:solidFill>
              </a:rPr>
              <a:t/>
            </a:r>
            <a:br>
              <a:rPr lang="en-US" altLang="ja-JP" sz="3200" dirty="0">
                <a:solidFill>
                  <a:srgbClr val="FFFF00"/>
                </a:solidFill>
              </a:rPr>
            </a:br>
            <a:r>
              <a:rPr lang="ja-JP" altLang="en-US" sz="3200" dirty="0">
                <a:solidFill>
                  <a:srgbClr val="FFFFFF"/>
                </a:solidFill>
              </a:rPr>
              <a:t>＝</a:t>
            </a:r>
            <a:r>
              <a:rPr lang="en-US" altLang="ja-JP" sz="3200" dirty="0">
                <a:solidFill>
                  <a:srgbClr val="FFFFFF"/>
                </a:solidFill>
              </a:rPr>
              <a:t>100</a:t>
            </a:r>
            <a:r>
              <a:rPr lang="ja-JP" altLang="en-US" sz="3200" dirty="0">
                <a:solidFill>
                  <a:srgbClr val="FFFFFF"/>
                </a:solidFill>
              </a:rPr>
              <a:t>％の</a:t>
            </a:r>
            <a:r>
              <a:rPr lang="ja-JP" altLang="en-US" sz="3200" dirty="0" smtClean="0">
                <a:solidFill>
                  <a:srgbClr val="FFFFFF"/>
                </a:solidFill>
              </a:rPr>
              <a:t>能力を出していない</a:t>
            </a:r>
            <a:r>
              <a:rPr lang="ja-JP" altLang="en-US" sz="2000" dirty="0" smtClean="0">
                <a:solidFill>
                  <a:srgbClr val="FFFFFF"/>
                </a:solidFill>
              </a:rPr>
              <a:t>（潜在的なサボタージュ）</a:t>
            </a:r>
            <a:endParaRPr lang="ja-JP" altLang="en-US" sz="3200" dirty="0">
              <a:solidFill>
                <a:srgbClr val="FFFFFF"/>
              </a:solidFill>
            </a:endParaRPr>
          </a:p>
        </p:txBody>
      </p:sp>
      <p:sp>
        <p:nvSpPr>
          <p:cNvPr id="51224" name="正方形/長方形 26"/>
          <p:cNvSpPr>
            <a:spLocks noChangeArrowheads="1"/>
          </p:cNvSpPr>
          <p:nvPr/>
        </p:nvSpPr>
        <p:spPr bwMode="auto">
          <a:xfrm>
            <a:off x="2114315" y="1598613"/>
            <a:ext cx="7402988" cy="461665"/>
          </a:xfrm>
          <a:prstGeom prst="rect">
            <a:avLst/>
          </a:prstGeom>
          <a:noFill/>
          <a:ln w="9525">
            <a:noFill/>
            <a:miter lim="800000"/>
            <a:headEnd/>
            <a:tailEnd/>
          </a:ln>
        </p:spPr>
        <p:txBody>
          <a:bodyPr wrap="none">
            <a:prstTxWarp prst="textNoShape">
              <a:avLst/>
            </a:prstTxWarp>
            <a:spAutoFit/>
          </a:bodyPr>
          <a:lstStyle/>
          <a:p>
            <a:pPr algn="ctr" eaLnBrk="0" hangingPunct="0"/>
            <a:r>
              <a:rPr lang="ja-JP" altLang="en-US" dirty="0" smtClean="0">
                <a:solidFill>
                  <a:srgbClr val="48FF00"/>
                </a:solidFill>
                <a:latin typeface="HGPｺﾞｼｯｸE" charset="-128"/>
                <a:ea typeface="HGPｺﾞｼｯｸE" charset="-128"/>
                <a:cs typeface="HGPｺﾞｼｯｸE" charset="-128"/>
              </a:rPr>
              <a:t>喫煙で「</a:t>
            </a:r>
            <a:r>
              <a:rPr lang="ja-JP" altLang="en-US" dirty="0">
                <a:solidFill>
                  <a:srgbClr val="48FF00"/>
                </a:solidFill>
                <a:latin typeface="HGPｺﾞｼｯｸE" charset="-128"/>
                <a:ea typeface="HGPｺﾞｼｯｸE" charset="-128"/>
                <a:cs typeface="HGPｺﾞｼｯｸE" charset="-128"/>
              </a:rPr>
              <a:t>仕事が捗る」と感じるが、本来の能力に戻るだけ</a:t>
            </a:r>
          </a:p>
        </p:txBody>
      </p:sp>
      <p:cxnSp>
        <p:nvCxnSpPr>
          <p:cNvPr id="51225" name="直線矢印コネクタ 28"/>
          <p:cNvCxnSpPr>
            <a:cxnSpLocks noChangeShapeType="1"/>
          </p:cNvCxnSpPr>
          <p:nvPr/>
        </p:nvCxnSpPr>
        <p:spPr bwMode="auto">
          <a:xfrm rot="10800000" flipV="1">
            <a:off x="2324100" y="2044700"/>
            <a:ext cx="1955800" cy="1397000"/>
          </a:xfrm>
          <a:prstGeom prst="straightConnector1">
            <a:avLst/>
          </a:prstGeom>
          <a:noFill/>
          <a:ln w="57150">
            <a:solidFill>
              <a:srgbClr val="48FF00"/>
            </a:solidFill>
            <a:round/>
            <a:headEnd/>
            <a:tailEnd type="arrow" w="med" len="med"/>
          </a:ln>
        </p:spPr>
      </p:cxnSp>
      <p:cxnSp>
        <p:nvCxnSpPr>
          <p:cNvPr id="51226" name="直線矢印コネクタ 30"/>
          <p:cNvCxnSpPr>
            <a:cxnSpLocks noChangeShapeType="1"/>
          </p:cNvCxnSpPr>
          <p:nvPr/>
        </p:nvCxnSpPr>
        <p:spPr bwMode="auto">
          <a:xfrm rot="5400000">
            <a:off x="3917950" y="2673350"/>
            <a:ext cx="1206500" cy="101600"/>
          </a:xfrm>
          <a:prstGeom prst="straightConnector1">
            <a:avLst/>
          </a:prstGeom>
          <a:noFill/>
          <a:ln w="57150">
            <a:solidFill>
              <a:srgbClr val="48FF00"/>
            </a:solidFill>
            <a:round/>
            <a:headEnd/>
            <a:tailEnd type="arrow" w="med" len="med"/>
          </a:ln>
        </p:spPr>
      </p:cxnSp>
      <p:cxnSp>
        <p:nvCxnSpPr>
          <p:cNvPr id="51227" name="直線矢印コネクタ 32"/>
          <p:cNvCxnSpPr>
            <a:cxnSpLocks noChangeShapeType="1"/>
          </p:cNvCxnSpPr>
          <p:nvPr/>
        </p:nvCxnSpPr>
        <p:spPr bwMode="auto">
          <a:xfrm rot="16200000" flipH="1">
            <a:off x="4730750" y="2813050"/>
            <a:ext cx="3479800" cy="2044700"/>
          </a:xfrm>
          <a:prstGeom prst="straightConnector1">
            <a:avLst/>
          </a:prstGeom>
          <a:noFill/>
          <a:ln w="57150">
            <a:solidFill>
              <a:srgbClr val="48FF00"/>
            </a:solidFill>
            <a:round/>
            <a:headEnd/>
            <a:tailEnd type="arrow" w="med" len="med"/>
          </a:ln>
        </p:spPr>
      </p:cxn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5106" name="Rectangle 2"/>
          <p:cNvSpPr>
            <a:spLocks noGrp="1" noChangeArrowheads="1"/>
          </p:cNvSpPr>
          <p:nvPr>
            <p:ph type="ctrTitle"/>
          </p:nvPr>
        </p:nvSpPr>
        <p:spPr>
          <a:xfrm>
            <a:off x="254000" y="2019300"/>
            <a:ext cx="5664200" cy="2070100"/>
          </a:xfrm>
        </p:spPr>
        <p:txBody>
          <a:bodyPr/>
          <a:lstStyle/>
          <a:p>
            <a:pPr>
              <a:defRPr/>
            </a:pPr>
            <a:r>
              <a:rPr lang="ja-JP" altLang="en-US" dirty="0">
                <a:solidFill>
                  <a:srgbClr val="F8FF17"/>
                </a:solidFill>
              </a:rPr>
              <a:t>緑</a:t>
            </a:r>
            <a:r>
              <a:rPr lang="ja-JP" altLang="en-US" dirty="0">
                <a:solidFill>
                  <a:srgbClr val="FF0206"/>
                </a:solidFill>
              </a:rPr>
              <a:t>、赤、</a:t>
            </a:r>
            <a:r>
              <a:rPr lang="ja-JP" altLang="en-US" dirty="0">
                <a:solidFill>
                  <a:srgbClr val="03FF0A"/>
                </a:solidFill>
              </a:rPr>
              <a:t>黄</a:t>
            </a:r>
            <a:r>
              <a:rPr lang="ja-JP" altLang="en-US" dirty="0">
                <a:solidFill>
                  <a:srgbClr val="FF0206"/>
                </a:solidFill>
              </a:rPr>
              <a:t>、</a:t>
            </a:r>
            <a:r>
              <a:rPr lang="ja-JP" altLang="en-US" dirty="0">
                <a:solidFill>
                  <a:schemeClr val="tx1"/>
                </a:solidFill>
              </a:rPr>
              <a:t>青、</a:t>
            </a:r>
            <a:r>
              <a:rPr lang="ja-JP" altLang="en-US" dirty="0">
                <a:solidFill>
                  <a:schemeClr val="hlink"/>
                </a:solidFill>
              </a:rPr>
              <a:t>黒</a:t>
            </a:r>
            <a:r>
              <a:rPr lang="ja-JP" altLang="en-US" dirty="0" smtClean="0">
                <a:solidFill>
                  <a:schemeClr val="hlink"/>
                </a:solidFill>
              </a:rPr>
              <a:t>、</a:t>
            </a:r>
            <a:r>
              <a:rPr lang="en-US" altLang="ja-JP" dirty="0" smtClean="0">
                <a:solidFill>
                  <a:schemeClr val="hlink"/>
                </a:solidFill>
              </a:rPr>
              <a:t/>
            </a:r>
            <a:br>
              <a:rPr lang="en-US" altLang="ja-JP" dirty="0" smtClean="0">
                <a:solidFill>
                  <a:schemeClr val="hlink"/>
                </a:solidFill>
              </a:rPr>
            </a:br>
            <a:r>
              <a:rPr lang="ja-JP" altLang="en-US" dirty="0" smtClean="0">
                <a:solidFill>
                  <a:srgbClr val="02FF1B"/>
                </a:solidFill>
              </a:rPr>
              <a:t>緑</a:t>
            </a:r>
            <a:r>
              <a:rPr lang="ja-JP" altLang="en-US" dirty="0">
                <a:solidFill>
                  <a:srgbClr val="FF0206"/>
                </a:solidFill>
              </a:rPr>
              <a:t>、黒、</a:t>
            </a:r>
            <a:r>
              <a:rPr lang="ja-JP" altLang="en-US" dirty="0">
                <a:solidFill>
                  <a:srgbClr val="03FF0A"/>
                </a:solidFill>
              </a:rPr>
              <a:t>白</a:t>
            </a:r>
            <a:r>
              <a:rPr lang="ja-JP" altLang="en-US" dirty="0">
                <a:solidFill>
                  <a:srgbClr val="FF0206"/>
                </a:solidFill>
              </a:rPr>
              <a:t>、</a:t>
            </a:r>
            <a:r>
              <a:rPr lang="ja-JP" altLang="en-US" dirty="0">
                <a:solidFill>
                  <a:srgbClr val="0D83EE"/>
                </a:solidFill>
              </a:rPr>
              <a:t>青</a:t>
            </a:r>
            <a:r>
              <a:rPr lang="ja-JP" altLang="en-US" dirty="0">
                <a:solidFill>
                  <a:schemeClr val="tx1"/>
                </a:solidFill>
              </a:rPr>
              <a:t>、</a:t>
            </a:r>
            <a:r>
              <a:rPr lang="ja-JP" altLang="en-US" dirty="0">
                <a:solidFill>
                  <a:srgbClr val="02FF1B"/>
                </a:solidFill>
              </a:rPr>
              <a:t>緑</a:t>
            </a:r>
            <a:r>
              <a:rPr lang="ja-JP" altLang="en-US" dirty="0" smtClean="0">
                <a:solidFill>
                  <a:schemeClr val="hlink"/>
                </a:solidFill>
              </a:rPr>
              <a:t>、</a:t>
            </a:r>
            <a:r>
              <a:rPr lang="en-US" altLang="ja-JP" dirty="0" smtClean="0">
                <a:solidFill>
                  <a:schemeClr val="hlink"/>
                </a:solidFill>
              </a:rPr>
              <a:t/>
            </a:r>
            <a:br>
              <a:rPr lang="en-US" altLang="ja-JP" dirty="0" smtClean="0">
                <a:solidFill>
                  <a:schemeClr val="hlink"/>
                </a:solidFill>
              </a:rPr>
            </a:br>
            <a:r>
              <a:rPr lang="ja-JP" altLang="en-US" dirty="0" smtClean="0">
                <a:solidFill>
                  <a:srgbClr val="F8FF17"/>
                </a:solidFill>
              </a:rPr>
              <a:t>黄</a:t>
            </a:r>
            <a:r>
              <a:rPr lang="ja-JP" altLang="en-US" dirty="0">
                <a:solidFill>
                  <a:srgbClr val="FF0206"/>
                </a:solidFill>
              </a:rPr>
              <a:t>、茶、紫</a:t>
            </a:r>
            <a:r>
              <a:rPr lang="ja-JP" altLang="en-US" dirty="0" smtClean="0">
                <a:solidFill>
                  <a:srgbClr val="FF0206"/>
                </a:solidFill>
              </a:rPr>
              <a:t>、</a:t>
            </a:r>
            <a:r>
              <a:rPr lang="ja-JP" altLang="en-US" dirty="0" smtClean="0">
                <a:solidFill>
                  <a:schemeClr val="tx1"/>
                </a:solidFill>
              </a:rPr>
              <a:t>黒、</a:t>
            </a:r>
            <a:r>
              <a:rPr lang="ja-JP" altLang="en-US" dirty="0">
                <a:solidFill>
                  <a:schemeClr val="hlink"/>
                </a:solidFill>
              </a:rPr>
              <a:t>灰、</a:t>
            </a:r>
          </a:p>
        </p:txBody>
      </p:sp>
      <p:sp>
        <p:nvSpPr>
          <p:cNvPr id="175107" name="Rectangle 3"/>
          <p:cNvSpPr>
            <a:spLocks noGrp="1" noChangeArrowheads="1"/>
          </p:cNvSpPr>
          <p:nvPr>
            <p:ph type="subTitle" idx="1"/>
          </p:nvPr>
        </p:nvSpPr>
        <p:spPr>
          <a:xfrm>
            <a:off x="0" y="0"/>
            <a:ext cx="9429750" cy="2197100"/>
          </a:xfrm>
        </p:spPr>
        <p:txBody>
          <a:bodyPr/>
          <a:lstStyle/>
          <a:p>
            <a:pPr>
              <a:buFont typeface="Monotype Sorts" pitchFamily="-112" charset="2"/>
              <a:buNone/>
              <a:defRPr/>
            </a:pPr>
            <a:r>
              <a:rPr lang="ja-JP" altLang="en-US" sz="4400" dirty="0" smtClean="0">
                <a:solidFill>
                  <a:srgbClr val="FAFD00"/>
                </a:solidFill>
                <a:effectLst/>
              </a:rPr>
              <a:t>喫煙しても脳機能低下</a:t>
            </a:r>
            <a:endParaRPr lang="en-US" altLang="ja-JP" sz="2800" dirty="0" smtClean="0">
              <a:effectLst>
                <a:outerShdw blurRad="38100" dist="38100" dir="2700000" algn="tl">
                  <a:srgbClr val="336699"/>
                </a:outerShdw>
              </a:effectLst>
            </a:endParaRPr>
          </a:p>
          <a:p>
            <a:pPr algn="l">
              <a:buFont typeface="Monotype Sorts" pitchFamily="-112" charset="2"/>
              <a:buNone/>
              <a:defRPr/>
            </a:pPr>
            <a:r>
              <a:rPr lang="ja-JP" altLang="en-US" sz="3600" dirty="0">
                <a:effectLst>
                  <a:outerShdw blurRad="38100" dist="38100" dir="2700000" algn="tl">
                    <a:srgbClr val="336699"/>
                  </a:outerShdw>
                </a:effectLst>
              </a:rPr>
              <a:t>漢字の意味と色が一致する</a:t>
            </a:r>
            <a:r>
              <a:rPr lang="ja-JP" altLang="en-US" sz="3600" dirty="0" smtClean="0">
                <a:effectLst>
                  <a:outerShdw blurRad="38100" dist="38100" dir="2700000" algn="tl">
                    <a:srgbClr val="336699"/>
                  </a:outerShdw>
                </a:effectLst>
              </a:rPr>
              <a:t>ものを</a:t>
            </a:r>
            <a:r>
              <a:rPr lang="en-US" altLang="ja-JP" sz="3600" dirty="0" smtClean="0">
                <a:effectLst>
                  <a:outerShdw blurRad="38100" dist="38100" dir="2700000" algn="tl">
                    <a:srgbClr val="336699"/>
                  </a:outerShdw>
                </a:effectLst>
              </a:rPr>
              <a:t>100</a:t>
            </a:r>
            <a:r>
              <a:rPr lang="ja-JP" altLang="en-US" sz="3600" dirty="0" smtClean="0">
                <a:effectLst>
                  <a:outerShdw blurRad="38100" dist="38100" dir="2700000" algn="tl">
                    <a:srgbClr val="336699"/>
                  </a:outerShdw>
                </a:effectLst>
              </a:rPr>
              <a:t>秒で</a:t>
            </a:r>
            <a:r>
              <a:rPr lang="en-US" altLang="ja-JP" sz="3600" dirty="0" smtClean="0">
                <a:effectLst>
                  <a:outerShdw blurRad="38100" dist="38100" dir="2700000" algn="tl">
                    <a:srgbClr val="336699"/>
                  </a:outerShdw>
                </a:effectLst>
              </a:rPr>
              <a:t/>
            </a:r>
            <a:br>
              <a:rPr lang="en-US" altLang="ja-JP" sz="3600" dirty="0" smtClean="0">
                <a:effectLst>
                  <a:outerShdw blurRad="38100" dist="38100" dir="2700000" algn="tl">
                    <a:srgbClr val="336699"/>
                  </a:outerShdw>
                </a:effectLst>
              </a:rPr>
            </a:br>
            <a:r>
              <a:rPr lang="ja-JP" altLang="en-US" sz="3600" dirty="0" smtClean="0">
                <a:effectLst>
                  <a:outerShdw blurRad="38100" dist="38100" dir="2700000" algn="tl">
                    <a:srgbClr val="336699"/>
                  </a:outerShdw>
                </a:effectLst>
              </a:rPr>
              <a:t>いくつ</a:t>
            </a:r>
            <a:r>
              <a:rPr lang="ja-JP" altLang="en-US" sz="3600" dirty="0">
                <a:effectLst>
                  <a:outerShdw blurRad="38100" dist="38100" dir="2700000" algn="tl">
                    <a:srgbClr val="336699"/>
                  </a:outerShdw>
                </a:effectLst>
              </a:rPr>
              <a:t>判定できる</a:t>
            </a:r>
            <a:r>
              <a:rPr lang="ja-JP" altLang="en-US" sz="3600" dirty="0" smtClean="0">
                <a:effectLst>
                  <a:outerShdw blurRad="38100" dist="38100" dir="2700000" algn="tl">
                    <a:srgbClr val="336699"/>
                  </a:outerShdw>
                </a:effectLst>
              </a:rPr>
              <a:t>か（色名呼称法）</a:t>
            </a:r>
            <a:endParaRPr lang="ja-JP" altLang="en-US" sz="3600" dirty="0">
              <a:effectLst>
                <a:outerShdw blurRad="38100" dist="38100" dir="2700000" algn="tl">
                  <a:srgbClr val="336699"/>
                </a:outerShdw>
              </a:effectLst>
            </a:endParaRPr>
          </a:p>
        </p:txBody>
      </p:sp>
      <p:sp>
        <p:nvSpPr>
          <p:cNvPr id="468996" name="Rectangle 4"/>
          <p:cNvSpPr>
            <a:spLocks noChangeArrowheads="1"/>
          </p:cNvSpPr>
          <p:nvPr/>
        </p:nvSpPr>
        <p:spPr bwMode="auto">
          <a:xfrm>
            <a:off x="190500" y="4302125"/>
            <a:ext cx="9725025" cy="1323439"/>
          </a:xfrm>
          <a:prstGeom prst="rect">
            <a:avLst/>
          </a:prstGeom>
          <a:noFill/>
          <a:ln w="9525">
            <a:noFill/>
            <a:miter lim="800000"/>
            <a:headEnd/>
            <a:tailEnd/>
          </a:ln>
        </p:spPr>
        <p:txBody>
          <a:bodyPr>
            <a:prstTxWarp prst="textNoShape">
              <a:avLst/>
            </a:prstTxWarp>
            <a:spAutoFit/>
          </a:bodyPr>
          <a:lstStyle/>
          <a:p>
            <a:r>
              <a:rPr lang="ja-JP" altLang="en-US" sz="4000" dirty="0" smtClean="0">
                <a:solidFill>
                  <a:srgbClr val="FFFFFF"/>
                </a:solidFill>
                <a:latin typeface="Times" pitchFamily="-105" charset="0"/>
              </a:rPr>
              <a:t>喫煙しても成績低下＝</a:t>
            </a:r>
            <a:endParaRPr lang="en-US" altLang="ja-JP" sz="4000" dirty="0" smtClean="0">
              <a:solidFill>
                <a:srgbClr val="FFFFFF"/>
              </a:solidFill>
              <a:latin typeface="Times" pitchFamily="-105" charset="0"/>
            </a:endParaRPr>
          </a:p>
          <a:p>
            <a:r>
              <a:rPr lang="ja-JP" altLang="en-US" sz="4000" dirty="0" smtClean="0">
                <a:solidFill>
                  <a:srgbClr val="FFFFFF"/>
                </a:solidFill>
                <a:latin typeface="Times" pitchFamily="-105" charset="0"/>
              </a:rPr>
              <a:t>事務職では仕事効率低下</a:t>
            </a:r>
            <a:endParaRPr lang="ja-JP" altLang="en-US" sz="4000" dirty="0">
              <a:solidFill>
                <a:srgbClr val="FFFFFF"/>
              </a:solidFill>
              <a:latin typeface="Times" pitchFamily="-105" charset="0"/>
            </a:endParaRPr>
          </a:p>
        </p:txBody>
      </p:sp>
      <p:sp>
        <p:nvSpPr>
          <p:cNvPr id="468999" name="Oval 5"/>
          <p:cNvSpPr>
            <a:spLocks noChangeArrowheads="1"/>
          </p:cNvSpPr>
          <p:nvPr/>
        </p:nvSpPr>
        <p:spPr bwMode="auto">
          <a:xfrm>
            <a:off x="1117600" y="1981200"/>
            <a:ext cx="825500" cy="825500"/>
          </a:xfrm>
          <a:prstGeom prst="ellipse">
            <a:avLst/>
          </a:prstGeom>
          <a:noFill/>
          <a:ln w="76200">
            <a:solidFill>
              <a:srgbClr val="FAFD00"/>
            </a:solidFill>
            <a:round/>
            <a:headEnd/>
            <a:tailEnd/>
          </a:ln>
        </p:spPr>
        <p:txBody>
          <a:bodyPr wrap="none" anchor="ctr">
            <a:prstTxWarp prst="textNoShape">
              <a:avLst/>
            </a:prstTxWarp>
          </a:bodyPr>
          <a:lstStyle/>
          <a:p>
            <a:endParaRPr lang="ja-JP" altLang="en-US">
              <a:solidFill>
                <a:srgbClr val="FFFFFF"/>
              </a:solidFill>
            </a:endParaRPr>
          </a:p>
        </p:txBody>
      </p:sp>
      <p:sp>
        <p:nvSpPr>
          <p:cNvPr id="469000" name="Oval 7"/>
          <p:cNvSpPr>
            <a:spLocks noChangeArrowheads="1"/>
          </p:cNvSpPr>
          <p:nvPr/>
        </p:nvSpPr>
        <p:spPr bwMode="auto">
          <a:xfrm>
            <a:off x="2997200" y="2730500"/>
            <a:ext cx="787400" cy="711200"/>
          </a:xfrm>
          <a:prstGeom prst="ellipse">
            <a:avLst/>
          </a:prstGeom>
          <a:noFill/>
          <a:ln w="76200">
            <a:solidFill>
              <a:srgbClr val="FAFD00"/>
            </a:solidFill>
            <a:round/>
            <a:headEnd/>
            <a:tailEnd/>
          </a:ln>
        </p:spPr>
        <p:txBody>
          <a:bodyPr wrap="none" anchor="ctr">
            <a:prstTxWarp prst="textNoShape">
              <a:avLst/>
            </a:prstTxWarp>
          </a:bodyPr>
          <a:lstStyle/>
          <a:p>
            <a:endParaRPr lang="ja-JP" altLang="en-US">
              <a:solidFill>
                <a:srgbClr val="FFFFFF"/>
              </a:solidFill>
            </a:endParaRPr>
          </a:p>
        </p:txBody>
      </p:sp>
      <p:pic>
        <p:nvPicPr>
          <p:cNvPr id="11" name="図 10"/>
          <p:cNvPicPr>
            <a:picLocks noChangeAspect="1"/>
          </p:cNvPicPr>
          <p:nvPr/>
        </p:nvPicPr>
        <p:blipFill>
          <a:blip r:embed="rId3"/>
          <a:stretch>
            <a:fillRect/>
          </a:stretch>
        </p:blipFill>
        <p:spPr>
          <a:xfrm>
            <a:off x="5961991" y="1854200"/>
            <a:ext cx="4299609" cy="5010288"/>
          </a:xfrm>
          <a:prstGeom prst="rect">
            <a:avLst/>
          </a:prstGeom>
        </p:spPr>
      </p:pic>
      <p:sp>
        <p:nvSpPr>
          <p:cNvPr id="12" name="Oval 7"/>
          <p:cNvSpPr>
            <a:spLocks noChangeArrowheads="1"/>
          </p:cNvSpPr>
          <p:nvPr/>
        </p:nvSpPr>
        <p:spPr bwMode="auto">
          <a:xfrm>
            <a:off x="228600" y="3403600"/>
            <a:ext cx="787400" cy="711200"/>
          </a:xfrm>
          <a:prstGeom prst="ellipse">
            <a:avLst/>
          </a:prstGeom>
          <a:noFill/>
          <a:ln w="76200">
            <a:solidFill>
              <a:srgbClr val="FAFD00"/>
            </a:solidFill>
            <a:round/>
            <a:headEnd/>
            <a:tailEnd/>
          </a:ln>
        </p:spPr>
        <p:txBody>
          <a:bodyPr wrap="none" anchor="ctr">
            <a:prstTxWarp prst="textNoShape">
              <a:avLst/>
            </a:prstTxWarp>
          </a:bodyPr>
          <a:lstStyle/>
          <a:p>
            <a:endParaRPr lang="ja-JP" altLang="en-US">
              <a:solidFill>
                <a:srgbClr val="FFFFFF"/>
              </a:solidFill>
            </a:endParaRPr>
          </a:p>
        </p:txBody>
      </p:sp>
      <p:sp>
        <p:nvSpPr>
          <p:cNvPr id="13" name="正方形/長方形 12"/>
          <p:cNvSpPr/>
          <p:nvPr/>
        </p:nvSpPr>
        <p:spPr>
          <a:xfrm>
            <a:off x="133350" y="6324600"/>
            <a:ext cx="7067550" cy="307777"/>
          </a:xfrm>
          <a:prstGeom prst="rect">
            <a:avLst/>
          </a:prstGeom>
        </p:spPr>
        <p:txBody>
          <a:bodyPr wrap="square">
            <a:spAutoFit/>
          </a:bodyPr>
          <a:lstStyle/>
          <a:p>
            <a:r>
              <a:rPr lang="en-US" altLang="ja-JP" sz="1400" dirty="0" smtClean="0">
                <a:solidFill>
                  <a:srgbClr val="FFFFFF"/>
                </a:solidFill>
              </a:rPr>
              <a:t>https://www.creativehealth.jp/pages/lib/w0500240.html</a:t>
            </a:r>
            <a:endParaRPr lang="ja-JP" altLang="en-US" sz="1400" dirty="0">
              <a:solidFill>
                <a:srgbClr val="FFFFFF"/>
              </a:solidFill>
            </a:endParaRPr>
          </a:p>
        </p:txBody>
      </p:sp>
      <p:sp>
        <p:nvSpPr>
          <p:cNvPr id="14" name="Oval 7"/>
          <p:cNvSpPr>
            <a:spLocks noChangeArrowheads="1"/>
          </p:cNvSpPr>
          <p:nvPr/>
        </p:nvSpPr>
        <p:spPr bwMode="auto">
          <a:xfrm>
            <a:off x="3962400" y="2730500"/>
            <a:ext cx="787400" cy="711200"/>
          </a:xfrm>
          <a:prstGeom prst="ellipse">
            <a:avLst/>
          </a:prstGeom>
          <a:noFill/>
          <a:ln w="76200">
            <a:solidFill>
              <a:srgbClr val="FAFD00"/>
            </a:solidFill>
            <a:round/>
            <a:headEnd/>
            <a:tailEnd/>
          </a:ln>
        </p:spPr>
        <p:txBody>
          <a:bodyPr wrap="none" anchor="ctr">
            <a:prstTxWarp prst="textNoShape">
              <a:avLst/>
            </a:prstTxWarp>
          </a:bodyPr>
          <a:lstStyle/>
          <a:p>
            <a:endParaRPr lang="ja-JP" altLang="en-US">
              <a:solidFill>
                <a:srgbClr val="FFFFFF"/>
              </a:solidFill>
            </a:endParaRPr>
          </a:p>
        </p:txBody>
      </p:sp>
      <p:sp>
        <p:nvSpPr>
          <p:cNvPr id="15" name="Oval 7"/>
          <p:cNvSpPr>
            <a:spLocks noChangeArrowheads="1"/>
          </p:cNvSpPr>
          <p:nvPr/>
        </p:nvSpPr>
        <p:spPr bwMode="auto">
          <a:xfrm>
            <a:off x="215900" y="2730500"/>
            <a:ext cx="787400" cy="711200"/>
          </a:xfrm>
          <a:prstGeom prst="ellipse">
            <a:avLst/>
          </a:prstGeom>
          <a:noFill/>
          <a:ln w="76200">
            <a:solidFill>
              <a:srgbClr val="FAFD00"/>
            </a:solidFill>
            <a:round/>
            <a:headEnd/>
            <a:tailEnd/>
          </a:ln>
        </p:spPr>
        <p:txBody>
          <a:bodyPr wrap="none" anchor="ctr">
            <a:prstTxWarp prst="textNoShape">
              <a:avLst/>
            </a:prstTxWarp>
          </a:bodyPr>
          <a:lstStyle/>
          <a:p>
            <a:endParaRPr lang="ja-JP" altLang="en-US">
              <a:solidFill>
                <a:srgbClr val="FFFFFF"/>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5750" y="76200"/>
            <a:ext cx="9544050" cy="1541462"/>
          </a:xfrm>
        </p:spPr>
        <p:txBody>
          <a:bodyPr/>
          <a:lstStyle/>
          <a:p>
            <a:pPr>
              <a:defRPr/>
            </a:pPr>
            <a:r>
              <a:rPr lang="ja-JP" altLang="en-US" dirty="0" smtClean="0"/>
              <a:t>労働衛生の３管理として喫煙対策を</a:t>
            </a:r>
            <a:r>
              <a:rPr lang="en-US" altLang="ja-JP" dirty="0" smtClean="0"/>
              <a:t/>
            </a:r>
            <a:br>
              <a:rPr lang="en-US" altLang="ja-JP" dirty="0" smtClean="0"/>
            </a:br>
            <a:r>
              <a:rPr lang="ja-JP" altLang="en-US" dirty="0" smtClean="0"/>
              <a:t>とらえることで膠着状態の打開を！</a:t>
            </a:r>
          </a:p>
        </p:txBody>
      </p:sp>
      <p:sp>
        <p:nvSpPr>
          <p:cNvPr id="3" name="コンテンツ プレースホルダ 2"/>
          <p:cNvSpPr>
            <a:spLocks noGrp="1"/>
          </p:cNvSpPr>
          <p:nvPr>
            <p:ph idx="1"/>
          </p:nvPr>
        </p:nvSpPr>
        <p:spPr>
          <a:xfrm>
            <a:off x="246065" y="1524000"/>
            <a:ext cx="9774237" cy="5105400"/>
          </a:xfrm>
        </p:spPr>
        <p:txBody>
          <a:bodyPr/>
          <a:lstStyle/>
          <a:p>
            <a:pPr>
              <a:buFont typeface="Monotype Sorts" pitchFamily="-108" charset="2"/>
              <a:buChar char=""/>
              <a:defRPr/>
            </a:pPr>
            <a:r>
              <a:rPr lang="ja-JP" altLang="en-US" sz="4400" dirty="0"/>
              <a:t>作業環境管理：</a:t>
            </a:r>
            <a:r>
              <a:rPr lang="en-US" altLang="ja-JP" sz="4400" dirty="0"/>
              <a:t/>
            </a:r>
            <a:br>
              <a:rPr lang="en-US" altLang="ja-JP" sz="4400" dirty="0"/>
            </a:br>
            <a:r>
              <a:rPr lang="ja-JP" altLang="en-US" sz="4000" dirty="0"/>
              <a:t>　　受動喫煙＝発がん性の高い</a:t>
            </a:r>
            <a:r>
              <a:rPr lang="en-US" altLang="ja-JP" sz="4000" dirty="0"/>
              <a:t>PM</a:t>
            </a:r>
            <a:r>
              <a:rPr lang="en-US" altLang="ja-JP" dirty="0"/>
              <a:t>2.5</a:t>
            </a:r>
          </a:p>
          <a:p>
            <a:pPr>
              <a:buFont typeface="Monotype Sorts" pitchFamily="-108" charset="2"/>
              <a:buChar char=""/>
              <a:defRPr/>
            </a:pPr>
            <a:r>
              <a:rPr lang="ja-JP" altLang="en-US" sz="4400" dirty="0"/>
              <a:t>作業</a:t>
            </a:r>
            <a:r>
              <a:rPr lang="ja-JP" altLang="en-US" sz="4400" dirty="0" smtClean="0"/>
              <a:t>管理・労務管理：</a:t>
            </a:r>
            <a:r>
              <a:rPr lang="ja-JP" altLang="en-US" sz="4000" dirty="0"/>
              <a:t>勤務時間の公平性</a:t>
            </a:r>
            <a:endParaRPr lang="en-US" altLang="ja-JP" sz="4400" dirty="0"/>
          </a:p>
          <a:p>
            <a:pPr>
              <a:buFont typeface="Monotype Sorts" pitchFamily="-108" charset="2"/>
              <a:buChar char=""/>
              <a:defRPr/>
            </a:pPr>
            <a:r>
              <a:rPr lang="ja-JP" altLang="en-US" sz="4400" dirty="0"/>
              <a:t>健康管理：疾病</a:t>
            </a:r>
            <a:r>
              <a:rPr lang="ja-JP" altLang="en-US" sz="4400" dirty="0" smtClean="0"/>
              <a:t>予防</a:t>
            </a:r>
            <a:endParaRPr lang="en-US" altLang="ja-JP" sz="4400" dirty="0" smtClean="0"/>
          </a:p>
          <a:p>
            <a:pPr>
              <a:buFont typeface="Monotype Sorts" pitchFamily="-108" charset="2"/>
              <a:buChar char=""/>
              <a:defRPr/>
            </a:pPr>
            <a:r>
              <a:rPr lang="ja-JP" altLang="en-US" sz="4400" dirty="0"/>
              <a:t>経済性</a:t>
            </a:r>
            <a:r>
              <a:rPr lang="ja-JP" altLang="en-US" sz="4400" dirty="0" smtClean="0"/>
              <a:t>：離席による勤務ロス、</a:t>
            </a:r>
            <a:r>
              <a:rPr lang="en-US" altLang="ja-JP" sz="4400" dirty="0" smtClean="0"/>
              <a:t/>
            </a:r>
            <a:br>
              <a:rPr lang="en-US" altLang="ja-JP" sz="4400" dirty="0" smtClean="0"/>
            </a:br>
            <a:r>
              <a:rPr lang="ja-JP" altLang="en-US" sz="4400" dirty="0" smtClean="0"/>
              <a:t>　　　　　　　　　　　　喫煙場所の</a:t>
            </a:r>
            <a:r>
              <a:rPr lang="ja-JP" altLang="en-US" sz="4000" dirty="0" smtClean="0"/>
              <a:t>経費削減、</a:t>
            </a:r>
            <a:r>
              <a:rPr lang="en-US" altLang="ja-JP" sz="4000" dirty="0" smtClean="0"/>
              <a:t/>
            </a:r>
            <a:br>
              <a:rPr lang="en-US" altLang="ja-JP" sz="4000" dirty="0" smtClean="0"/>
            </a:br>
            <a:r>
              <a:rPr lang="ja-JP" altLang="en-US" sz="4000" dirty="0" smtClean="0"/>
              <a:t>　　　　　　　　　　　　　疾病予防</a:t>
            </a:r>
            <a:r>
              <a:rPr lang="en-US" altLang="ja-JP" sz="4000" dirty="0" smtClean="0"/>
              <a:t>⇒</a:t>
            </a:r>
            <a:r>
              <a:rPr lang="ja-JP" altLang="en-US" sz="4400" dirty="0" smtClean="0"/>
              <a:t>健保財政健全化</a:t>
            </a:r>
            <a:endParaRPr lang="en-US" altLang="ja-JP" sz="4400"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57900" y="228600"/>
            <a:ext cx="3962400" cy="1143000"/>
          </a:xfrm>
        </p:spPr>
        <p:txBody>
          <a:bodyPr/>
          <a:lstStyle/>
          <a:p>
            <a:pPr>
              <a:defRPr/>
            </a:pPr>
            <a:r>
              <a:rPr lang="en-US" altLang="ja-JP" sz="3200" dirty="0" smtClean="0"/>
              <a:t>Google</a:t>
            </a:r>
            <a:r>
              <a:rPr lang="ja-JP" altLang="en-US" sz="3200" dirty="0" smtClean="0"/>
              <a:t>検索、</a:t>
            </a:r>
            <a:r>
              <a:rPr lang="en-US" altLang="ja-JP" sz="3200" dirty="0" smtClean="0"/>
              <a:t/>
            </a:r>
            <a:br>
              <a:rPr lang="en-US" altLang="ja-JP" sz="3200" dirty="0" smtClean="0"/>
            </a:br>
            <a:r>
              <a:rPr lang="ja-JP" altLang="en-US" sz="3200" dirty="0" smtClean="0"/>
              <a:t>「受動喫煙対策」で</a:t>
            </a:r>
            <a:r>
              <a:rPr lang="en-US" altLang="ja-JP" sz="3200" dirty="0" smtClean="0"/>
              <a:t/>
            </a:r>
            <a:br>
              <a:rPr lang="en-US" altLang="ja-JP" sz="3200" dirty="0" smtClean="0"/>
            </a:br>
            <a:r>
              <a:rPr lang="ja-JP" altLang="en-US" sz="3200" dirty="0" smtClean="0"/>
              <a:t>１番目の</a:t>
            </a:r>
            <a:r>
              <a:rPr lang="en-US" altLang="ja-JP" sz="3200" dirty="0" smtClean="0"/>
              <a:t>HP</a:t>
            </a:r>
            <a:endParaRPr lang="ja-JP" altLang="en-US" sz="3200" dirty="0" smtClean="0"/>
          </a:p>
        </p:txBody>
      </p:sp>
      <p:sp>
        <p:nvSpPr>
          <p:cNvPr id="3" name="コンテンツ プレースホルダ 2"/>
          <p:cNvSpPr>
            <a:spLocks noGrp="1"/>
          </p:cNvSpPr>
          <p:nvPr>
            <p:ph idx="1"/>
          </p:nvPr>
        </p:nvSpPr>
        <p:spPr/>
        <p:txBody>
          <a:bodyPr/>
          <a:lstStyle/>
          <a:p>
            <a:pPr>
              <a:buFont typeface="Monotype Sorts" pitchFamily="-108" charset="2"/>
              <a:buChar char=""/>
              <a:defRPr/>
            </a:pPr>
            <a:endParaRPr lang="ja-JP" altLang="en-US"/>
          </a:p>
        </p:txBody>
      </p:sp>
      <p:pic>
        <p:nvPicPr>
          <p:cNvPr id="64516" name="図 5"/>
          <p:cNvPicPr>
            <a:picLocks noChangeAspect="1"/>
          </p:cNvPicPr>
          <p:nvPr/>
        </p:nvPicPr>
        <p:blipFill>
          <a:blip r:embed="rId2"/>
          <a:srcRect/>
          <a:stretch>
            <a:fillRect/>
          </a:stretch>
        </p:blipFill>
        <p:spPr bwMode="auto">
          <a:xfrm>
            <a:off x="131763" y="152400"/>
            <a:ext cx="5849937" cy="5943600"/>
          </a:xfrm>
          <a:prstGeom prst="rect">
            <a:avLst/>
          </a:prstGeom>
          <a:noFill/>
          <a:ln w="9525">
            <a:noFill/>
            <a:miter lim="800000"/>
            <a:headEnd/>
            <a:tailEnd/>
          </a:ln>
        </p:spPr>
      </p:pic>
      <p:sp>
        <p:nvSpPr>
          <p:cNvPr id="64517" name="角丸四角形 6"/>
          <p:cNvSpPr>
            <a:spLocks noChangeArrowheads="1"/>
          </p:cNvSpPr>
          <p:nvPr/>
        </p:nvSpPr>
        <p:spPr bwMode="auto">
          <a:xfrm>
            <a:off x="2" y="3048000"/>
            <a:ext cx="3009900" cy="381000"/>
          </a:xfrm>
          <a:prstGeom prst="roundRect">
            <a:avLst>
              <a:gd name="adj" fmla="val 16667"/>
            </a:avLst>
          </a:prstGeom>
          <a:noFill/>
          <a:ln w="57150">
            <a:solidFill>
              <a:srgbClr val="FF041F"/>
            </a:solidFill>
            <a:round/>
            <a:headEnd/>
            <a:tailEnd/>
          </a:ln>
        </p:spPr>
        <p:txBody>
          <a:bodyPr>
            <a:prstTxWarp prst="textNoShape">
              <a:avLst/>
            </a:prstTxWarp>
          </a:bodyPr>
          <a:lstStyle/>
          <a:p>
            <a:endParaRPr lang="ja-JP" altLang="en-US"/>
          </a:p>
        </p:txBody>
      </p:sp>
      <p:pic>
        <p:nvPicPr>
          <p:cNvPr id="64518" name="図 4"/>
          <p:cNvPicPr>
            <a:picLocks noChangeAspect="1"/>
          </p:cNvPicPr>
          <p:nvPr/>
        </p:nvPicPr>
        <p:blipFill>
          <a:blip r:embed="rId3"/>
          <a:srcRect/>
          <a:stretch>
            <a:fillRect/>
          </a:stretch>
        </p:blipFill>
        <p:spPr bwMode="auto">
          <a:xfrm>
            <a:off x="5634038" y="2584450"/>
            <a:ext cx="4572000" cy="4114800"/>
          </a:xfrm>
          <a:prstGeom prst="rect">
            <a:avLst/>
          </a:prstGeom>
          <a:noFill/>
          <a:ln w="9525">
            <a:noFill/>
            <a:miter lim="800000"/>
            <a:headEnd/>
            <a:tailEnd/>
          </a:ln>
        </p:spPr>
      </p:pic>
      <p:cxnSp>
        <p:nvCxnSpPr>
          <p:cNvPr id="64519" name="直線矢印コネクタ 9"/>
          <p:cNvCxnSpPr>
            <a:cxnSpLocks noChangeShapeType="1"/>
            <a:stCxn id="64517" idx="3"/>
          </p:cNvCxnSpPr>
          <p:nvPr/>
        </p:nvCxnSpPr>
        <p:spPr bwMode="auto">
          <a:xfrm>
            <a:off x="3009902" y="3238500"/>
            <a:ext cx="2590800" cy="266700"/>
          </a:xfrm>
          <a:prstGeom prst="straightConnector1">
            <a:avLst/>
          </a:prstGeom>
          <a:noFill/>
          <a:ln w="38100">
            <a:solidFill>
              <a:srgbClr val="FF041F"/>
            </a:solidFill>
            <a:round/>
            <a:headEnd/>
            <a:tailEnd type="arrow" w="med" len="med"/>
          </a:ln>
        </p:spPr>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lang="ja-JP" altLang="en-US"/>
          </a:p>
        </p:txBody>
      </p:sp>
      <p:sp>
        <p:nvSpPr>
          <p:cNvPr id="3" name="サブタイトル 2"/>
          <p:cNvSpPr>
            <a:spLocks noGrp="1"/>
          </p:cNvSpPr>
          <p:nvPr>
            <p:ph type="subTitle" idx="1"/>
          </p:nvPr>
        </p:nvSpPr>
        <p:spPr/>
        <p:txBody>
          <a:bodyPr/>
          <a:lstStyle/>
          <a:p>
            <a:endParaRPr lang="ja-JP" altLang="en-US"/>
          </a:p>
        </p:txBody>
      </p:sp>
      <p:pic>
        <p:nvPicPr>
          <p:cNvPr id="6" name="図 5"/>
          <p:cNvPicPr>
            <a:picLocks noChangeAspect="1"/>
          </p:cNvPicPr>
          <p:nvPr/>
        </p:nvPicPr>
        <p:blipFill>
          <a:blip r:embed="rId2"/>
          <a:stretch>
            <a:fillRect/>
          </a:stretch>
        </p:blipFill>
        <p:spPr>
          <a:xfrm>
            <a:off x="1" y="0"/>
            <a:ext cx="7886699" cy="3711387"/>
          </a:xfrm>
          <a:prstGeom prst="rect">
            <a:avLst/>
          </a:prstGeom>
        </p:spPr>
      </p:pic>
      <p:pic>
        <p:nvPicPr>
          <p:cNvPr id="7" name="図 6"/>
          <p:cNvPicPr>
            <a:picLocks noChangeAspect="1"/>
          </p:cNvPicPr>
          <p:nvPr/>
        </p:nvPicPr>
        <p:blipFill>
          <a:blip r:embed="rId3"/>
          <a:stretch>
            <a:fillRect/>
          </a:stretch>
        </p:blipFill>
        <p:spPr>
          <a:xfrm>
            <a:off x="4914900" y="2437600"/>
            <a:ext cx="5372100" cy="4420399"/>
          </a:xfrm>
          <a:prstGeom prst="rect">
            <a:avLst/>
          </a:prstGeom>
          <a:ln w="28575" cap="flat" cmpd="sng" algn="ctr">
            <a:solidFill>
              <a:srgbClr val="FF0000"/>
            </a:solidFill>
            <a:prstDash val="solid"/>
            <a:round/>
            <a:headEnd type="none" w="med" len="med"/>
            <a:tailEnd type="none" w="med" len="med"/>
          </a:ln>
        </p:spPr>
      </p:pic>
      <p:pic>
        <p:nvPicPr>
          <p:cNvPr id="8" name="図 7"/>
          <p:cNvPicPr>
            <a:picLocks noChangeAspect="1"/>
          </p:cNvPicPr>
          <p:nvPr/>
        </p:nvPicPr>
        <p:blipFill>
          <a:blip r:embed="rId4"/>
          <a:stretch>
            <a:fillRect/>
          </a:stretch>
        </p:blipFill>
        <p:spPr>
          <a:xfrm>
            <a:off x="114300" y="3810000"/>
            <a:ext cx="2693193" cy="2971800"/>
          </a:xfrm>
          <a:prstGeom prst="rect">
            <a:avLst/>
          </a:prstGeom>
          <a:ln w="28575" cap="flat" cmpd="sng" algn="ctr">
            <a:solidFill>
              <a:srgbClr val="FF0000"/>
            </a:solidFill>
            <a:prstDash val="solid"/>
            <a:round/>
            <a:headEnd type="none" w="med" len="med"/>
            <a:tailEnd type="none" w="med" len="med"/>
          </a:ln>
        </p:spPr>
      </p:pic>
      <p:sp>
        <p:nvSpPr>
          <p:cNvPr id="9" name="テキスト ボックス 8"/>
          <p:cNvSpPr txBox="1"/>
          <p:nvPr/>
        </p:nvSpPr>
        <p:spPr>
          <a:xfrm>
            <a:off x="1866900" y="6396335"/>
            <a:ext cx="3053240" cy="461665"/>
          </a:xfrm>
          <a:prstGeom prst="rect">
            <a:avLst/>
          </a:prstGeom>
          <a:solidFill>
            <a:srgbClr val="0000FF"/>
          </a:solidFill>
        </p:spPr>
        <p:txBody>
          <a:bodyPr wrap="none" rtlCol="0">
            <a:spAutoFit/>
          </a:bodyPr>
          <a:lstStyle/>
          <a:p>
            <a:r>
              <a:rPr lang="ja-JP" altLang="en-US" dirty="0" smtClean="0"/>
              <a:t>無料の</a:t>
            </a:r>
            <a:r>
              <a:rPr kumimoji="1" lang="ja-JP" altLang="en-US" dirty="0" smtClean="0"/>
              <a:t>シンボルマーク</a:t>
            </a:r>
            <a:endParaRPr kumimoji="1" lang="ja-JP"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テキスト ボックス 2"/>
          <p:cNvSpPr txBox="1"/>
          <p:nvPr/>
        </p:nvSpPr>
        <p:spPr>
          <a:xfrm>
            <a:off x="2551212" y="260651"/>
            <a:ext cx="5265585" cy="769441"/>
          </a:xfrm>
          <a:prstGeom prst="rect">
            <a:avLst/>
          </a:prstGeom>
          <a:noFill/>
        </p:spPr>
        <p:txBody>
          <a:bodyPr wrap="square" rtlCol="0">
            <a:spAutoFit/>
          </a:bodyPr>
          <a:lstStyle/>
          <a:p>
            <a:pPr fontAlgn="auto">
              <a:spcBef>
                <a:spcPts val="0"/>
              </a:spcBef>
              <a:spcAft>
                <a:spcPts val="0"/>
              </a:spcAft>
            </a:pPr>
            <a:r>
              <a:rPr lang="ja-JP" altLang="en-US" sz="4400" dirty="0" smtClean="0">
                <a:solidFill>
                  <a:srgbClr val="F2DCDB">
                    <a:lumMod val="10000"/>
                  </a:srgbClr>
                </a:solidFill>
                <a:latin typeface="HGP創英角ｺﾞｼｯｸUB" pitchFamily="50" charset="-128"/>
                <a:ea typeface="HGP創英角ｺﾞｼｯｸUB" pitchFamily="50" charset="-128"/>
                <a:cs typeface="+mn-cs"/>
              </a:rPr>
              <a:t>喫煙防止の連鎖</a:t>
            </a:r>
            <a:r>
              <a:rPr lang="ja-JP" altLang="en-US" sz="4000" dirty="0" smtClean="0">
                <a:solidFill>
                  <a:srgbClr val="F2DCDB">
                    <a:lumMod val="10000"/>
                  </a:srgbClr>
                </a:solidFill>
                <a:latin typeface="HGP創英角ｺﾞｼｯｸUB" pitchFamily="50" charset="-128"/>
                <a:ea typeface="HGP創英角ｺﾞｼｯｸUB" pitchFamily="50" charset="-128"/>
                <a:cs typeface="+mn-cs"/>
              </a:rPr>
              <a:t>へ</a:t>
            </a:r>
            <a:endParaRPr lang="en-US" altLang="ja-JP" sz="4000" dirty="0" smtClean="0">
              <a:solidFill>
                <a:srgbClr val="F2DCDB">
                  <a:lumMod val="10000"/>
                </a:srgbClr>
              </a:solidFill>
              <a:latin typeface="HGP創英角ｺﾞｼｯｸUB" pitchFamily="50" charset="-128"/>
              <a:ea typeface="HGP創英角ｺﾞｼｯｸUB" pitchFamily="50" charset="-128"/>
              <a:cs typeface="+mn-cs"/>
            </a:endParaRPr>
          </a:p>
        </p:txBody>
      </p:sp>
      <p:cxnSp>
        <p:nvCxnSpPr>
          <p:cNvPr id="27" name="直線コネクタ 26"/>
          <p:cNvCxnSpPr/>
          <p:nvPr/>
        </p:nvCxnSpPr>
        <p:spPr>
          <a:xfrm>
            <a:off x="282960" y="980728"/>
            <a:ext cx="9559062"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3766347" y="1412776"/>
            <a:ext cx="3240360" cy="105841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3200" dirty="0" smtClean="0">
                <a:solidFill>
                  <a:srgbClr val="F2DCDB">
                    <a:lumMod val="10000"/>
                  </a:srgbClr>
                </a:solidFill>
                <a:latin typeface="HGP創英角ﾎﾟｯﾌﾟ体" pitchFamily="50" charset="-128"/>
                <a:ea typeface="HGP創英角ﾎﾟｯﾌﾟ体" pitchFamily="50" charset="-128"/>
              </a:rPr>
              <a:t>未成年者</a:t>
            </a:r>
            <a:endParaRPr lang="en-US" altLang="ja-JP" sz="3200" dirty="0" smtClean="0">
              <a:solidFill>
                <a:srgbClr val="F2DCDB">
                  <a:lumMod val="10000"/>
                </a:srgbClr>
              </a:solidFill>
              <a:latin typeface="HGP創英角ﾎﾟｯﾌﾟ体" pitchFamily="50" charset="-128"/>
              <a:ea typeface="HGP創英角ﾎﾟｯﾌﾟ体" pitchFamily="50" charset="-128"/>
            </a:endParaRPr>
          </a:p>
          <a:p>
            <a:pPr algn="ctr" fontAlgn="auto">
              <a:spcBef>
                <a:spcPts val="0"/>
              </a:spcBef>
              <a:spcAft>
                <a:spcPts val="0"/>
              </a:spcAft>
            </a:pPr>
            <a:r>
              <a:rPr lang="ja-JP" altLang="en-US" sz="2800" dirty="0" err="1" smtClean="0">
                <a:solidFill>
                  <a:srgbClr val="F2DCDB">
                    <a:lumMod val="10000"/>
                  </a:srgbClr>
                </a:solidFill>
                <a:latin typeface="ＭＳ Ｐゴシック"/>
              </a:rPr>
              <a:t>の喫</a:t>
            </a:r>
            <a:r>
              <a:rPr lang="ja-JP" altLang="en-US" sz="2800" dirty="0" smtClean="0">
                <a:solidFill>
                  <a:srgbClr val="F2DCDB">
                    <a:lumMod val="10000"/>
                  </a:srgbClr>
                </a:solidFill>
                <a:latin typeface="ＭＳ Ｐゴシック"/>
              </a:rPr>
              <a:t>煙</a:t>
            </a:r>
            <a:endParaRPr lang="ja-JP" altLang="en-US" sz="2800" dirty="0">
              <a:solidFill>
                <a:srgbClr val="F2DCDB">
                  <a:lumMod val="10000"/>
                </a:srgbClr>
              </a:solidFill>
              <a:latin typeface="ＭＳ Ｐゴシック"/>
            </a:endParaRPr>
          </a:p>
        </p:txBody>
      </p:sp>
      <p:sp>
        <p:nvSpPr>
          <p:cNvPr id="28" name="正方形/長方形 27"/>
          <p:cNvSpPr/>
          <p:nvPr/>
        </p:nvSpPr>
        <p:spPr>
          <a:xfrm>
            <a:off x="688005" y="2996952"/>
            <a:ext cx="3240360" cy="105841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3200" dirty="0" smtClean="0">
                <a:solidFill>
                  <a:srgbClr val="F2DCDB">
                    <a:lumMod val="10000"/>
                  </a:srgbClr>
                </a:solidFill>
                <a:latin typeface="HGP創英角ﾎﾟｯﾌﾟ体" pitchFamily="50" charset="-128"/>
                <a:ea typeface="HGP創英角ﾎﾟｯﾌﾟ体" pitchFamily="50" charset="-128"/>
              </a:rPr>
              <a:t>父母</a:t>
            </a:r>
            <a:endParaRPr lang="en-US" altLang="ja-JP" sz="3200" dirty="0" smtClean="0">
              <a:solidFill>
                <a:srgbClr val="F2DCDB">
                  <a:lumMod val="10000"/>
                </a:srgbClr>
              </a:solidFill>
              <a:latin typeface="HGP創英角ﾎﾟｯﾌﾟ体" pitchFamily="50" charset="-128"/>
              <a:ea typeface="HGP創英角ﾎﾟｯﾌﾟ体" pitchFamily="50" charset="-128"/>
            </a:endParaRPr>
          </a:p>
          <a:p>
            <a:pPr algn="ctr" fontAlgn="auto">
              <a:spcBef>
                <a:spcPts val="0"/>
              </a:spcBef>
              <a:spcAft>
                <a:spcPts val="0"/>
              </a:spcAft>
            </a:pPr>
            <a:r>
              <a:rPr lang="ja-JP" altLang="en-US" sz="2800" dirty="0" err="1" smtClean="0">
                <a:solidFill>
                  <a:srgbClr val="F2DCDB">
                    <a:lumMod val="10000"/>
                  </a:srgbClr>
                </a:solidFill>
                <a:latin typeface="ＭＳ Ｐゴシック"/>
              </a:rPr>
              <a:t>の喫</a:t>
            </a:r>
            <a:r>
              <a:rPr lang="ja-JP" altLang="en-US" sz="2800" dirty="0" smtClean="0">
                <a:solidFill>
                  <a:srgbClr val="F2DCDB">
                    <a:lumMod val="10000"/>
                  </a:srgbClr>
                </a:solidFill>
                <a:latin typeface="ＭＳ Ｐゴシック"/>
              </a:rPr>
              <a:t>煙</a:t>
            </a:r>
            <a:endParaRPr lang="ja-JP" altLang="en-US" sz="2800" dirty="0">
              <a:solidFill>
                <a:srgbClr val="F2DCDB">
                  <a:lumMod val="10000"/>
                </a:srgbClr>
              </a:solidFill>
              <a:latin typeface="ＭＳ Ｐゴシック"/>
            </a:endParaRPr>
          </a:p>
        </p:txBody>
      </p:sp>
      <p:sp>
        <p:nvSpPr>
          <p:cNvPr id="29" name="正方形/長方形 28"/>
          <p:cNvSpPr/>
          <p:nvPr/>
        </p:nvSpPr>
        <p:spPr>
          <a:xfrm>
            <a:off x="6520653" y="3090664"/>
            <a:ext cx="3240360" cy="1058416"/>
          </a:xfrm>
          <a:prstGeom prst="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3200" dirty="0" smtClean="0">
                <a:solidFill>
                  <a:srgbClr val="F2DCDB">
                    <a:lumMod val="10000"/>
                  </a:srgbClr>
                </a:solidFill>
                <a:latin typeface="HGP創英角ﾎﾟｯﾌﾟ体" pitchFamily="50" charset="-128"/>
                <a:ea typeface="HGP創英角ﾎﾟｯﾌﾟ体" pitchFamily="50" charset="-128"/>
              </a:rPr>
              <a:t>大学生</a:t>
            </a:r>
            <a:endParaRPr lang="en-US" altLang="ja-JP" sz="3200" dirty="0" smtClean="0">
              <a:solidFill>
                <a:srgbClr val="F2DCDB">
                  <a:lumMod val="10000"/>
                </a:srgbClr>
              </a:solidFill>
              <a:latin typeface="HGP創英角ﾎﾟｯﾌﾟ体" pitchFamily="50" charset="-128"/>
              <a:ea typeface="HGP創英角ﾎﾟｯﾌﾟ体" pitchFamily="50" charset="-128"/>
            </a:endParaRPr>
          </a:p>
          <a:p>
            <a:pPr algn="ctr" fontAlgn="auto">
              <a:spcBef>
                <a:spcPts val="0"/>
              </a:spcBef>
              <a:spcAft>
                <a:spcPts val="0"/>
              </a:spcAft>
            </a:pPr>
            <a:r>
              <a:rPr lang="ja-JP" altLang="en-US" sz="2800" dirty="0" err="1" smtClean="0">
                <a:solidFill>
                  <a:srgbClr val="F2DCDB">
                    <a:lumMod val="10000"/>
                  </a:srgbClr>
                </a:solidFill>
                <a:latin typeface="ＭＳ Ｐゴシック"/>
              </a:rPr>
              <a:t>の喫</a:t>
            </a:r>
            <a:r>
              <a:rPr lang="ja-JP" altLang="en-US" sz="2800" dirty="0" smtClean="0">
                <a:solidFill>
                  <a:srgbClr val="F2DCDB">
                    <a:lumMod val="10000"/>
                  </a:srgbClr>
                </a:solidFill>
                <a:latin typeface="ＭＳ Ｐゴシック"/>
              </a:rPr>
              <a:t>煙</a:t>
            </a:r>
            <a:endParaRPr lang="ja-JP" altLang="en-US" sz="2800" dirty="0">
              <a:solidFill>
                <a:srgbClr val="F2DCDB">
                  <a:lumMod val="10000"/>
                </a:srgbClr>
              </a:solidFill>
              <a:latin typeface="ＭＳ Ｐゴシック"/>
            </a:endParaRPr>
          </a:p>
        </p:txBody>
      </p:sp>
      <p:sp>
        <p:nvSpPr>
          <p:cNvPr id="30" name="正方形/長方形 29"/>
          <p:cNvSpPr/>
          <p:nvPr/>
        </p:nvSpPr>
        <p:spPr>
          <a:xfrm>
            <a:off x="3604329" y="4721696"/>
            <a:ext cx="3240360" cy="101156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3200" dirty="0" smtClean="0">
                <a:solidFill>
                  <a:srgbClr val="F2DCDB">
                    <a:lumMod val="10000"/>
                  </a:srgbClr>
                </a:solidFill>
                <a:latin typeface="HGP創英角ﾎﾟｯﾌﾟ体" pitchFamily="50" charset="-128"/>
                <a:ea typeface="HGP創英角ﾎﾟｯﾌﾟ体" pitchFamily="50" charset="-128"/>
              </a:rPr>
              <a:t>成人</a:t>
            </a:r>
            <a:r>
              <a:rPr lang="en-US" altLang="ja-JP" sz="3200" dirty="0" smtClean="0">
                <a:solidFill>
                  <a:srgbClr val="F2DCDB">
                    <a:lumMod val="10000"/>
                  </a:srgbClr>
                </a:solidFill>
                <a:latin typeface="HGP創英角ﾎﾟｯﾌﾟ体" pitchFamily="50" charset="-128"/>
                <a:ea typeface="HGP創英角ﾎﾟｯﾌﾟ体" pitchFamily="50" charset="-128"/>
              </a:rPr>
              <a:t>(</a:t>
            </a:r>
            <a:r>
              <a:rPr lang="ja-JP" altLang="en-US" sz="3200" dirty="0" smtClean="0">
                <a:solidFill>
                  <a:srgbClr val="F2DCDB">
                    <a:lumMod val="10000"/>
                  </a:srgbClr>
                </a:solidFill>
                <a:latin typeface="HGP創英角ﾎﾟｯﾌﾟ体" pitchFamily="50" charset="-128"/>
                <a:ea typeface="HGP創英角ﾎﾟｯﾌﾟ体" pitchFamily="50" charset="-128"/>
              </a:rPr>
              <a:t>職域）</a:t>
            </a:r>
            <a:endParaRPr lang="en-US" altLang="ja-JP" sz="3200" dirty="0" smtClean="0">
              <a:solidFill>
                <a:srgbClr val="F2DCDB">
                  <a:lumMod val="10000"/>
                </a:srgbClr>
              </a:solidFill>
              <a:latin typeface="HGP創英角ﾎﾟｯﾌﾟ体" pitchFamily="50" charset="-128"/>
              <a:ea typeface="HGP創英角ﾎﾟｯﾌﾟ体" pitchFamily="50" charset="-128"/>
            </a:endParaRPr>
          </a:p>
          <a:p>
            <a:pPr algn="ctr" fontAlgn="auto">
              <a:spcBef>
                <a:spcPts val="0"/>
              </a:spcBef>
              <a:spcAft>
                <a:spcPts val="0"/>
              </a:spcAft>
            </a:pPr>
            <a:r>
              <a:rPr lang="ja-JP" altLang="en-US" sz="2800" dirty="0" err="1" smtClean="0">
                <a:solidFill>
                  <a:srgbClr val="F2DCDB">
                    <a:lumMod val="10000"/>
                  </a:srgbClr>
                </a:solidFill>
                <a:latin typeface="ＭＳ Ｐゴシック"/>
              </a:rPr>
              <a:t>の喫</a:t>
            </a:r>
            <a:r>
              <a:rPr lang="ja-JP" altLang="en-US" sz="2800" dirty="0" smtClean="0">
                <a:solidFill>
                  <a:srgbClr val="F2DCDB">
                    <a:lumMod val="10000"/>
                  </a:srgbClr>
                </a:solidFill>
                <a:latin typeface="ＭＳ Ｐゴシック"/>
              </a:rPr>
              <a:t>煙</a:t>
            </a:r>
            <a:endParaRPr lang="ja-JP" altLang="en-US" sz="2800" dirty="0">
              <a:solidFill>
                <a:srgbClr val="F2DCDB">
                  <a:lumMod val="10000"/>
                </a:srgbClr>
              </a:solidFill>
              <a:latin typeface="ＭＳ Ｐゴシック"/>
            </a:endParaRPr>
          </a:p>
        </p:txBody>
      </p:sp>
      <p:sp>
        <p:nvSpPr>
          <p:cNvPr id="32" name="曲折矢印 31"/>
          <p:cNvSpPr/>
          <p:nvPr/>
        </p:nvSpPr>
        <p:spPr>
          <a:xfrm>
            <a:off x="1498095" y="1556792"/>
            <a:ext cx="2268252" cy="1440160"/>
          </a:xfrm>
          <a:prstGeom prst="bentArrow">
            <a:avLst>
              <a:gd name="adj1" fmla="val 11569"/>
              <a:gd name="adj2" fmla="val 1300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dirty="0">
              <a:solidFill>
                <a:srgbClr val="E5B9B7"/>
              </a:solidFill>
            </a:endParaRPr>
          </a:p>
        </p:txBody>
      </p:sp>
      <p:sp>
        <p:nvSpPr>
          <p:cNvPr id="13" name="曲折矢印 12"/>
          <p:cNvSpPr/>
          <p:nvPr/>
        </p:nvSpPr>
        <p:spPr>
          <a:xfrm rot="5400000">
            <a:off x="7452257" y="1327268"/>
            <a:ext cx="1296144" cy="2187243"/>
          </a:xfrm>
          <a:prstGeom prst="bentArrow">
            <a:avLst>
              <a:gd name="adj1" fmla="val 11569"/>
              <a:gd name="adj2" fmla="val 1439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dirty="0">
              <a:solidFill>
                <a:srgbClr val="E5B9B7"/>
              </a:solidFill>
            </a:endParaRPr>
          </a:p>
        </p:txBody>
      </p:sp>
      <p:sp>
        <p:nvSpPr>
          <p:cNvPr id="14" name="曲折矢印 13"/>
          <p:cNvSpPr/>
          <p:nvPr/>
        </p:nvSpPr>
        <p:spPr>
          <a:xfrm rot="10800000">
            <a:off x="6844689" y="4149080"/>
            <a:ext cx="2187243" cy="1440158"/>
          </a:xfrm>
          <a:prstGeom prst="bentArrow">
            <a:avLst>
              <a:gd name="adj1" fmla="val 11569"/>
              <a:gd name="adj2" fmla="val 1269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dirty="0">
              <a:solidFill>
                <a:srgbClr val="E5B9B7"/>
              </a:solidFill>
            </a:endParaRPr>
          </a:p>
        </p:txBody>
      </p:sp>
      <p:sp>
        <p:nvSpPr>
          <p:cNvPr id="15" name="曲折矢印 14"/>
          <p:cNvSpPr/>
          <p:nvPr/>
        </p:nvSpPr>
        <p:spPr>
          <a:xfrm rot="16200000">
            <a:off x="1709619" y="3622523"/>
            <a:ext cx="1440160" cy="2349261"/>
          </a:xfrm>
          <a:prstGeom prst="bentArrow">
            <a:avLst>
              <a:gd name="adj1" fmla="val 11569"/>
              <a:gd name="adj2" fmla="val 1575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dirty="0">
              <a:solidFill>
                <a:srgbClr val="E5B9B7"/>
              </a:solidFill>
            </a:endParaRPr>
          </a:p>
        </p:txBody>
      </p:sp>
      <p:sp>
        <p:nvSpPr>
          <p:cNvPr id="17" name="曲折矢印 16"/>
          <p:cNvSpPr/>
          <p:nvPr/>
        </p:nvSpPr>
        <p:spPr>
          <a:xfrm rot="10800000" flipV="1">
            <a:off x="7006707" y="1988840"/>
            <a:ext cx="1620180" cy="1080120"/>
          </a:xfrm>
          <a:prstGeom prst="bentArrow">
            <a:avLst>
              <a:gd name="adj1" fmla="val 18081"/>
              <a:gd name="adj2" fmla="val 15838"/>
              <a:gd name="adj3" fmla="val 25000"/>
              <a:gd name="adj4" fmla="val 43750"/>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dirty="0">
              <a:solidFill>
                <a:srgbClr val="E5B9B7"/>
              </a:solidFill>
            </a:endParaRPr>
          </a:p>
        </p:txBody>
      </p:sp>
      <p:sp>
        <p:nvSpPr>
          <p:cNvPr id="18" name="曲折矢印 17"/>
          <p:cNvSpPr/>
          <p:nvPr/>
        </p:nvSpPr>
        <p:spPr>
          <a:xfrm rot="16200000" flipV="1">
            <a:off x="7272238" y="3721533"/>
            <a:ext cx="1008111" cy="1863207"/>
          </a:xfrm>
          <a:prstGeom prst="bentArrow">
            <a:avLst>
              <a:gd name="adj1" fmla="val 19418"/>
              <a:gd name="adj2" fmla="val 20110"/>
              <a:gd name="adj3" fmla="val 25000"/>
              <a:gd name="adj4" fmla="val 47564"/>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dirty="0">
              <a:solidFill>
                <a:srgbClr val="E5B9B7"/>
              </a:solidFill>
            </a:endParaRPr>
          </a:p>
        </p:txBody>
      </p:sp>
      <p:sp>
        <p:nvSpPr>
          <p:cNvPr id="19" name="曲折矢印 18"/>
          <p:cNvSpPr/>
          <p:nvPr/>
        </p:nvSpPr>
        <p:spPr>
          <a:xfrm rot="5400000" flipV="1">
            <a:off x="2326187" y="1556792"/>
            <a:ext cx="936104" cy="1944216"/>
          </a:xfrm>
          <a:prstGeom prst="bentArrow">
            <a:avLst>
              <a:gd name="adj1" fmla="val 20962"/>
              <a:gd name="adj2" fmla="val 17059"/>
              <a:gd name="adj3" fmla="val 25000"/>
              <a:gd name="adj4" fmla="val 43750"/>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dirty="0">
              <a:solidFill>
                <a:srgbClr val="E5B9B7"/>
              </a:solidFill>
            </a:endParaRPr>
          </a:p>
        </p:txBody>
      </p:sp>
      <p:sp>
        <p:nvSpPr>
          <p:cNvPr id="20" name="曲折矢印 19"/>
          <p:cNvSpPr/>
          <p:nvPr/>
        </p:nvSpPr>
        <p:spPr>
          <a:xfrm flipV="1">
            <a:off x="1822131" y="4077072"/>
            <a:ext cx="1782198" cy="1152128"/>
          </a:xfrm>
          <a:prstGeom prst="bentArrow">
            <a:avLst>
              <a:gd name="adj1" fmla="val 19963"/>
              <a:gd name="adj2" fmla="val 17059"/>
              <a:gd name="adj3" fmla="val 25000"/>
              <a:gd name="adj4" fmla="val 43750"/>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dirty="0">
              <a:solidFill>
                <a:srgbClr val="E5B9B7"/>
              </a:solidFill>
            </a:endParaRPr>
          </a:p>
        </p:txBody>
      </p:sp>
      <p:sp>
        <p:nvSpPr>
          <p:cNvPr id="16" name="乗算記号 15"/>
          <p:cNvSpPr/>
          <p:nvPr/>
        </p:nvSpPr>
        <p:spPr>
          <a:xfrm>
            <a:off x="7411752" y="5085184"/>
            <a:ext cx="972108" cy="720080"/>
          </a:xfrm>
          <a:prstGeom prst="mathMultiply">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srgbClr val="F2DCDB"/>
              </a:solidFill>
            </a:endParaRPr>
          </a:p>
        </p:txBody>
      </p:sp>
      <p:sp>
        <p:nvSpPr>
          <p:cNvPr id="21" name="乗算記号 20"/>
          <p:cNvSpPr/>
          <p:nvPr/>
        </p:nvSpPr>
        <p:spPr>
          <a:xfrm>
            <a:off x="1012041" y="4509120"/>
            <a:ext cx="972108" cy="720080"/>
          </a:xfrm>
          <a:prstGeom prst="mathMultiply">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srgbClr val="F2DCDB"/>
              </a:solidFill>
            </a:endParaRPr>
          </a:p>
        </p:txBody>
      </p:sp>
      <p:sp>
        <p:nvSpPr>
          <p:cNvPr id="22" name="乗算記号 21"/>
          <p:cNvSpPr/>
          <p:nvPr/>
        </p:nvSpPr>
        <p:spPr>
          <a:xfrm>
            <a:off x="2146167" y="1412776"/>
            <a:ext cx="972108" cy="720080"/>
          </a:xfrm>
          <a:prstGeom prst="mathMultiply">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srgbClr val="F2DCDB"/>
              </a:solidFill>
            </a:endParaRPr>
          </a:p>
        </p:txBody>
      </p:sp>
      <p:sp>
        <p:nvSpPr>
          <p:cNvPr id="24" name="乗算記号 23"/>
          <p:cNvSpPr/>
          <p:nvPr/>
        </p:nvSpPr>
        <p:spPr>
          <a:xfrm>
            <a:off x="8464869" y="1916832"/>
            <a:ext cx="972108" cy="720080"/>
          </a:xfrm>
          <a:prstGeom prst="mathMultiply">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srgbClr val="F2DCDB"/>
              </a:solidFill>
            </a:endParaRPr>
          </a:p>
        </p:txBody>
      </p:sp>
      <p:sp>
        <p:nvSpPr>
          <p:cNvPr id="25" name="テキスト ボックス 24"/>
          <p:cNvSpPr txBox="1"/>
          <p:nvPr/>
        </p:nvSpPr>
        <p:spPr>
          <a:xfrm>
            <a:off x="222528" y="171272"/>
            <a:ext cx="1723549" cy="1200328"/>
          </a:xfrm>
          <a:prstGeom prst="rect">
            <a:avLst/>
          </a:prstGeom>
          <a:noFill/>
        </p:spPr>
        <p:txBody>
          <a:bodyPr wrap="none" rtlCol="0">
            <a:spAutoFit/>
          </a:bodyPr>
          <a:lstStyle/>
          <a:p>
            <a:r>
              <a:rPr kumimoji="1" lang="ja-JP" altLang="en-US" dirty="0" smtClean="0">
                <a:solidFill>
                  <a:srgbClr val="FF0000"/>
                </a:solidFill>
              </a:rPr>
              <a:t>岡山大学</a:t>
            </a:r>
            <a:endParaRPr kumimoji="1" lang="en-US" altLang="ja-JP" dirty="0" smtClean="0">
              <a:solidFill>
                <a:srgbClr val="FF0000"/>
              </a:solidFill>
            </a:endParaRPr>
          </a:p>
          <a:p>
            <a:r>
              <a:rPr lang="ja-JP" altLang="en-US" dirty="0" smtClean="0">
                <a:solidFill>
                  <a:srgbClr val="FF0000"/>
                </a:solidFill>
              </a:rPr>
              <a:t>安全衛生部</a:t>
            </a:r>
            <a:endParaRPr kumimoji="1" lang="en-US" altLang="ja-JP" dirty="0" smtClean="0">
              <a:solidFill>
                <a:srgbClr val="FF0000"/>
              </a:solidFill>
            </a:endParaRPr>
          </a:p>
          <a:p>
            <a:r>
              <a:rPr kumimoji="1" lang="ja-JP" altLang="en-US" dirty="0" smtClean="0">
                <a:solidFill>
                  <a:srgbClr val="FF0000"/>
                </a:solidFill>
              </a:rPr>
              <a:t>絹見先生</a:t>
            </a:r>
            <a:endParaRPr kumimoji="1" lang="ja-JP" altLang="en-US" dirty="0">
              <a:solidFill>
                <a:srgbClr val="FF0000"/>
              </a:solidFill>
            </a:endParaRPr>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216909819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テキスト ボックス 2"/>
          <p:cNvSpPr txBox="1"/>
          <p:nvPr/>
        </p:nvSpPr>
        <p:spPr>
          <a:xfrm>
            <a:off x="2551212" y="260651"/>
            <a:ext cx="5265585" cy="769441"/>
          </a:xfrm>
          <a:prstGeom prst="rect">
            <a:avLst/>
          </a:prstGeom>
          <a:noFill/>
        </p:spPr>
        <p:txBody>
          <a:bodyPr wrap="square" rtlCol="0">
            <a:spAutoFit/>
          </a:bodyPr>
          <a:lstStyle/>
          <a:p>
            <a:pPr fontAlgn="auto">
              <a:spcBef>
                <a:spcPts val="0"/>
              </a:spcBef>
              <a:spcAft>
                <a:spcPts val="0"/>
              </a:spcAft>
            </a:pPr>
            <a:r>
              <a:rPr lang="ja-JP" altLang="en-US" sz="4400" dirty="0" smtClean="0">
                <a:solidFill>
                  <a:srgbClr val="F2DCDB">
                    <a:lumMod val="10000"/>
                  </a:srgbClr>
                </a:solidFill>
                <a:latin typeface="HGP創英角ｺﾞｼｯｸUB" pitchFamily="50" charset="-128"/>
                <a:ea typeface="HGP創英角ｺﾞｼｯｸUB" pitchFamily="50" charset="-128"/>
                <a:cs typeface="+mn-cs"/>
              </a:rPr>
              <a:t>喫煙防止の連鎖</a:t>
            </a:r>
            <a:r>
              <a:rPr lang="ja-JP" altLang="en-US" sz="4000" dirty="0" smtClean="0">
                <a:solidFill>
                  <a:srgbClr val="F2DCDB">
                    <a:lumMod val="10000"/>
                  </a:srgbClr>
                </a:solidFill>
                <a:latin typeface="HGP創英角ｺﾞｼｯｸUB" pitchFamily="50" charset="-128"/>
                <a:ea typeface="HGP創英角ｺﾞｼｯｸUB" pitchFamily="50" charset="-128"/>
                <a:cs typeface="+mn-cs"/>
              </a:rPr>
              <a:t>へ</a:t>
            </a:r>
            <a:endParaRPr lang="en-US" altLang="ja-JP" sz="4000" dirty="0" smtClean="0">
              <a:solidFill>
                <a:srgbClr val="F2DCDB">
                  <a:lumMod val="10000"/>
                </a:srgbClr>
              </a:solidFill>
              <a:latin typeface="HGP創英角ｺﾞｼｯｸUB" pitchFamily="50" charset="-128"/>
              <a:ea typeface="HGP創英角ｺﾞｼｯｸUB" pitchFamily="50" charset="-128"/>
              <a:cs typeface="+mn-cs"/>
            </a:endParaRPr>
          </a:p>
        </p:txBody>
      </p:sp>
      <p:cxnSp>
        <p:nvCxnSpPr>
          <p:cNvPr id="27" name="直線コネクタ 26"/>
          <p:cNvCxnSpPr/>
          <p:nvPr/>
        </p:nvCxnSpPr>
        <p:spPr>
          <a:xfrm>
            <a:off x="282960" y="980728"/>
            <a:ext cx="9559062"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3766347" y="1412776"/>
            <a:ext cx="3240360" cy="105841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3200" dirty="0" smtClean="0">
                <a:solidFill>
                  <a:srgbClr val="F2DCDB">
                    <a:lumMod val="10000"/>
                  </a:srgbClr>
                </a:solidFill>
                <a:latin typeface="HGP創英角ﾎﾟｯﾌﾟ体" pitchFamily="50" charset="-128"/>
                <a:ea typeface="HGP創英角ﾎﾟｯﾌﾟ体" pitchFamily="50" charset="-128"/>
              </a:rPr>
              <a:t>未成年者</a:t>
            </a:r>
            <a:endParaRPr lang="en-US" altLang="ja-JP" sz="3200" dirty="0" smtClean="0">
              <a:solidFill>
                <a:srgbClr val="F2DCDB">
                  <a:lumMod val="10000"/>
                </a:srgbClr>
              </a:solidFill>
              <a:latin typeface="HGP創英角ﾎﾟｯﾌﾟ体" pitchFamily="50" charset="-128"/>
              <a:ea typeface="HGP創英角ﾎﾟｯﾌﾟ体" pitchFamily="50" charset="-128"/>
            </a:endParaRPr>
          </a:p>
          <a:p>
            <a:pPr algn="ctr" fontAlgn="auto">
              <a:spcBef>
                <a:spcPts val="0"/>
              </a:spcBef>
              <a:spcAft>
                <a:spcPts val="0"/>
              </a:spcAft>
            </a:pPr>
            <a:r>
              <a:rPr lang="ja-JP" altLang="en-US" sz="2800" dirty="0" err="1" smtClean="0">
                <a:solidFill>
                  <a:srgbClr val="F2DCDB">
                    <a:lumMod val="10000"/>
                  </a:srgbClr>
                </a:solidFill>
                <a:latin typeface="ＭＳ Ｐゴシック"/>
              </a:rPr>
              <a:t>の喫</a:t>
            </a:r>
            <a:r>
              <a:rPr lang="ja-JP" altLang="en-US" sz="2800" dirty="0" smtClean="0">
                <a:solidFill>
                  <a:srgbClr val="F2DCDB">
                    <a:lumMod val="10000"/>
                  </a:srgbClr>
                </a:solidFill>
                <a:latin typeface="ＭＳ Ｐゴシック"/>
              </a:rPr>
              <a:t>煙</a:t>
            </a:r>
            <a:endParaRPr lang="ja-JP" altLang="en-US" sz="2800" dirty="0">
              <a:solidFill>
                <a:srgbClr val="F2DCDB">
                  <a:lumMod val="10000"/>
                </a:srgbClr>
              </a:solidFill>
              <a:latin typeface="ＭＳ Ｐゴシック"/>
            </a:endParaRPr>
          </a:p>
        </p:txBody>
      </p:sp>
      <p:sp>
        <p:nvSpPr>
          <p:cNvPr id="28" name="正方形/長方形 27"/>
          <p:cNvSpPr/>
          <p:nvPr/>
        </p:nvSpPr>
        <p:spPr>
          <a:xfrm>
            <a:off x="688005" y="2996952"/>
            <a:ext cx="3240360" cy="105841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3200" dirty="0" smtClean="0">
                <a:solidFill>
                  <a:srgbClr val="F2DCDB">
                    <a:lumMod val="10000"/>
                  </a:srgbClr>
                </a:solidFill>
                <a:latin typeface="HGP創英角ﾎﾟｯﾌﾟ体" pitchFamily="50" charset="-128"/>
                <a:ea typeface="HGP創英角ﾎﾟｯﾌﾟ体" pitchFamily="50" charset="-128"/>
              </a:rPr>
              <a:t>父母</a:t>
            </a:r>
            <a:endParaRPr lang="en-US" altLang="ja-JP" sz="3200" dirty="0" smtClean="0">
              <a:solidFill>
                <a:srgbClr val="F2DCDB">
                  <a:lumMod val="10000"/>
                </a:srgbClr>
              </a:solidFill>
              <a:latin typeface="HGP創英角ﾎﾟｯﾌﾟ体" pitchFamily="50" charset="-128"/>
              <a:ea typeface="HGP創英角ﾎﾟｯﾌﾟ体" pitchFamily="50" charset="-128"/>
            </a:endParaRPr>
          </a:p>
          <a:p>
            <a:pPr algn="ctr" fontAlgn="auto">
              <a:spcBef>
                <a:spcPts val="0"/>
              </a:spcBef>
              <a:spcAft>
                <a:spcPts val="0"/>
              </a:spcAft>
            </a:pPr>
            <a:r>
              <a:rPr lang="ja-JP" altLang="en-US" sz="2800" dirty="0" err="1" smtClean="0">
                <a:solidFill>
                  <a:srgbClr val="F2DCDB">
                    <a:lumMod val="10000"/>
                  </a:srgbClr>
                </a:solidFill>
                <a:latin typeface="ＭＳ Ｐゴシック"/>
              </a:rPr>
              <a:t>の喫</a:t>
            </a:r>
            <a:r>
              <a:rPr lang="ja-JP" altLang="en-US" sz="2800" dirty="0" smtClean="0">
                <a:solidFill>
                  <a:srgbClr val="F2DCDB">
                    <a:lumMod val="10000"/>
                  </a:srgbClr>
                </a:solidFill>
                <a:latin typeface="ＭＳ Ｐゴシック"/>
              </a:rPr>
              <a:t>煙</a:t>
            </a:r>
            <a:endParaRPr lang="ja-JP" altLang="en-US" sz="2800" dirty="0">
              <a:solidFill>
                <a:srgbClr val="F2DCDB">
                  <a:lumMod val="10000"/>
                </a:srgbClr>
              </a:solidFill>
              <a:latin typeface="ＭＳ Ｐゴシック"/>
            </a:endParaRPr>
          </a:p>
        </p:txBody>
      </p:sp>
      <p:sp>
        <p:nvSpPr>
          <p:cNvPr id="29" name="正方形/長方形 28"/>
          <p:cNvSpPr/>
          <p:nvPr/>
        </p:nvSpPr>
        <p:spPr>
          <a:xfrm>
            <a:off x="6520653" y="3090664"/>
            <a:ext cx="3240360" cy="1058416"/>
          </a:xfrm>
          <a:prstGeom prst="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3200" dirty="0" smtClean="0">
                <a:solidFill>
                  <a:srgbClr val="F2DCDB">
                    <a:lumMod val="10000"/>
                  </a:srgbClr>
                </a:solidFill>
                <a:latin typeface="HGP創英角ﾎﾟｯﾌﾟ体" pitchFamily="50" charset="-128"/>
                <a:ea typeface="HGP創英角ﾎﾟｯﾌﾟ体" pitchFamily="50" charset="-128"/>
              </a:rPr>
              <a:t>大学生</a:t>
            </a:r>
            <a:endParaRPr lang="en-US" altLang="ja-JP" sz="3200" dirty="0" smtClean="0">
              <a:solidFill>
                <a:srgbClr val="F2DCDB">
                  <a:lumMod val="10000"/>
                </a:srgbClr>
              </a:solidFill>
              <a:latin typeface="HGP創英角ﾎﾟｯﾌﾟ体" pitchFamily="50" charset="-128"/>
              <a:ea typeface="HGP創英角ﾎﾟｯﾌﾟ体" pitchFamily="50" charset="-128"/>
            </a:endParaRPr>
          </a:p>
          <a:p>
            <a:pPr algn="ctr" fontAlgn="auto">
              <a:spcBef>
                <a:spcPts val="0"/>
              </a:spcBef>
              <a:spcAft>
                <a:spcPts val="0"/>
              </a:spcAft>
            </a:pPr>
            <a:r>
              <a:rPr lang="ja-JP" altLang="en-US" sz="2800" dirty="0" err="1" smtClean="0">
                <a:solidFill>
                  <a:srgbClr val="F2DCDB">
                    <a:lumMod val="10000"/>
                  </a:srgbClr>
                </a:solidFill>
                <a:latin typeface="ＭＳ Ｐゴシック"/>
              </a:rPr>
              <a:t>の喫</a:t>
            </a:r>
            <a:r>
              <a:rPr lang="ja-JP" altLang="en-US" sz="2800" dirty="0" smtClean="0">
                <a:solidFill>
                  <a:srgbClr val="F2DCDB">
                    <a:lumMod val="10000"/>
                  </a:srgbClr>
                </a:solidFill>
                <a:latin typeface="ＭＳ Ｐゴシック"/>
              </a:rPr>
              <a:t>煙</a:t>
            </a:r>
            <a:endParaRPr lang="ja-JP" altLang="en-US" sz="2800" dirty="0">
              <a:solidFill>
                <a:srgbClr val="F2DCDB">
                  <a:lumMod val="10000"/>
                </a:srgbClr>
              </a:solidFill>
              <a:latin typeface="ＭＳ Ｐゴシック"/>
            </a:endParaRPr>
          </a:p>
        </p:txBody>
      </p:sp>
      <p:sp>
        <p:nvSpPr>
          <p:cNvPr id="30" name="正方形/長方形 29"/>
          <p:cNvSpPr/>
          <p:nvPr/>
        </p:nvSpPr>
        <p:spPr>
          <a:xfrm>
            <a:off x="3604329" y="4721696"/>
            <a:ext cx="3240360" cy="101156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ja-JP" altLang="en-US" sz="3200" dirty="0" smtClean="0">
                <a:solidFill>
                  <a:srgbClr val="F2DCDB">
                    <a:lumMod val="10000"/>
                  </a:srgbClr>
                </a:solidFill>
                <a:latin typeface="HGP創英角ﾎﾟｯﾌﾟ体" pitchFamily="50" charset="-128"/>
                <a:ea typeface="HGP創英角ﾎﾟｯﾌﾟ体" pitchFamily="50" charset="-128"/>
              </a:rPr>
              <a:t>成人</a:t>
            </a:r>
            <a:r>
              <a:rPr lang="en-US" altLang="ja-JP" sz="3200" dirty="0" smtClean="0">
                <a:solidFill>
                  <a:srgbClr val="F2DCDB">
                    <a:lumMod val="10000"/>
                  </a:srgbClr>
                </a:solidFill>
                <a:latin typeface="HGP創英角ﾎﾟｯﾌﾟ体" pitchFamily="50" charset="-128"/>
                <a:ea typeface="HGP創英角ﾎﾟｯﾌﾟ体" pitchFamily="50" charset="-128"/>
              </a:rPr>
              <a:t>(</a:t>
            </a:r>
            <a:r>
              <a:rPr lang="ja-JP" altLang="en-US" sz="3200" dirty="0" smtClean="0">
                <a:solidFill>
                  <a:srgbClr val="F2DCDB">
                    <a:lumMod val="10000"/>
                  </a:srgbClr>
                </a:solidFill>
                <a:latin typeface="HGP創英角ﾎﾟｯﾌﾟ体" pitchFamily="50" charset="-128"/>
                <a:ea typeface="HGP創英角ﾎﾟｯﾌﾟ体" pitchFamily="50" charset="-128"/>
              </a:rPr>
              <a:t>職域）</a:t>
            </a:r>
            <a:endParaRPr lang="en-US" altLang="ja-JP" sz="3200" dirty="0" smtClean="0">
              <a:solidFill>
                <a:srgbClr val="F2DCDB">
                  <a:lumMod val="10000"/>
                </a:srgbClr>
              </a:solidFill>
              <a:latin typeface="HGP創英角ﾎﾟｯﾌﾟ体" pitchFamily="50" charset="-128"/>
              <a:ea typeface="HGP創英角ﾎﾟｯﾌﾟ体" pitchFamily="50" charset="-128"/>
            </a:endParaRPr>
          </a:p>
          <a:p>
            <a:pPr algn="ctr" fontAlgn="auto">
              <a:spcBef>
                <a:spcPts val="0"/>
              </a:spcBef>
              <a:spcAft>
                <a:spcPts val="0"/>
              </a:spcAft>
            </a:pPr>
            <a:r>
              <a:rPr lang="ja-JP" altLang="en-US" sz="2800" dirty="0" err="1" smtClean="0">
                <a:solidFill>
                  <a:srgbClr val="F2DCDB">
                    <a:lumMod val="10000"/>
                  </a:srgbClr>
                </a:solidFill>
                <a:latin typeface="ＭＳ Ｐゴシック"/>
              </a:rPr>
              <a:t>の喫</a:t>
            </a:r>
            <a:r>
              <a:rPr lang="ja-JP" altLang="en-US" sz="2800" dirty="0" smtClean="0">
                <a:solidFill>
                  <a:srgbClr val="F2DCDB">
                    <a:lumMod val="10000"/>
                  </a:srgbClr>
                </a:solidFill>
                <a:latin typeface="ＭＳ Ｐゴシック"/>
              </a:rPr>
              <a:t>煙</a:t>
            </a:r>
            <a:endParaRPr lang="ja-JP" altLang="en-US" sz="2800" dirty="0">
              <a:solidFill>
                <a:srgbClr val="F2DCDB">
                  <a:lumMod val="10000"/>
                </a:srgbClr>
              </a:solidFill>
              <a:latin typeface="ＭＳ Ｐゴシック"/>
            </a:endParaRPr>
          </a:p>
        </p:txBody>
      </p:sp>
      <p:sp>
        <p:nvSpPr>
          <p:cNvPr id="32" name="曲折矢印 31"/>
          <p:cNvSpPr/>
          <p:nvPr/>
        </p:nvSpPr>
        <p:spPr>
          <a:xfrm>
            <a:off x="1498095" y="1556792"/>
            <a:ext cx="2268252" cy="1440160"/>
          </a:xfrm>
          <a:prstGeom prst="bentArrow">
            <a:avLst>
              <a:gd name="adj1" fmla="val 11569"/>
              <a:gd name="adj2" fmla="val 1300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dirty="0">
              <a:solidFill>
                <a:srgbClr val="E5B9B7"/>
              </a:solidFill>
            </a:endParaRPr>
          </a:p>
        </p:txBody>
      </p:sp>
      <p:sp>
        <p:nvSpPr>
          <p:cNvPr id="13" name="曲折矢印 12"/>
          <p:cNvSpPr/>
          <p:nvPr/>
        </p:nvSpPr>
        <p:spPr>
          <a:xfrm rot="5400000">
            <a:off x="7452257" y="1327268"/>
            <a:ext cx="1296144" cy="2187243"/>
          </a:xfrm>
          <a:prstGeom prst="bentArrow">
            <a:avLst>
              <a:gd name="adj1" fmla="val 11569"/>
              <a:gd name="adj2" fmla="val 1439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dirty="0">
              <a:solidFill>
                <a:srgbClr val="E5B9B7"/>
              </a:solidFill>
            </a:endParaRPr>
          </a:p>
        </p:txBody>
      </p:sp>
      <p:sp>
        <p:nvSpPr>
          <p:cNvPr id="14" name="曲折矢印 13"/>
          <p:cNvSpPr/>
          <p:nvPr/>
        </p:nvSpPr>
        <p:spPr>
          <a:xfrm rot="10800000">
            <a:off x="6844689" y="4149080"/>
            <a:ext cx="2187243" cy="1440158"/>
          </a:xfrm>
          <a:prstGeom prst="bentArrow">
            <a:avLst>
              <a:gd name="adj1" fmla="val 11569"/>
              <a:gd name="adj2" fmla="val 1269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dirty="0">
              <a:solidFill>
                <a:srgbClr val="E5B9B7"/>
              </a:solidFill>
            </a:endParaRPr>
          </a:p>
        </p:txBody>
      </p:sp>
      <p:sp>
        <p:nvSpPr>
          <p:cNvPr id="15" name="曲折矢印 14"/>
          <p:cNvSpPr/>
          <p:nvPr/>
        </p:nvSpPr>
        <p:spPr>
          <a:xfrm rot="16200000">
            <a:off x="1709619" y="3622523"/>
            <a:ext cx="1440160" cy="2349261"/>
          </a:xfrm>
          <a:prstGeom prst="bentArrow">
            <a:avLst>
              <a:gd name="adj1" fmla="val 11569"/>
              <a:gd name="adj2" fmla="val 1575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dirty="0">
              <a:solidFill>
                <a:srgbClr val="E5B9B7"/>
              </a:solidFill>
            </a:endParaRPr>
          </a:p>
        </p:txBody>
      </p:sp>
      <p:sp>
        <p:nvSpPr>
          <p:cNvPr id="17" name="曲折矢印 16"/>
          <p:cNvSpPr/>
          <p:nvPr/>
        </p:nvSpPr>
        <p:spPr>
          <a:xfrm rot="10800000" flipV="1">
            <a:off x="7006707" y="1988840"/>
            <a:ext cx="1620180" cy="1080120"/>
          </a:xfrm>
          <a:prstGeom prst="bentArrow">
            <a:avLst>
              <a:gd name="adj1" fmla="val 18081"/>
              <a:gd name="adj2" fmla="val 15838"/>
              <a:gd name="adj3" fmla="val 25000"/>
              <a:gd name="adj4" fmla="val 43750"/>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dirty="0">
              <a:solidFill>
                <a:srgbClr val="E5B9B7"/>
              </a:solidFill>
            </a:endParaRPr>
          </a:p>
        </p:txBody>
      </p:sp>
      <p:sp>
        <p:nvSpPr>
          <p:cNvPr id="18" name="曲折矢印 17"/>
          <p:cNvSpPr/>
          <p:nvPr/>
        </p:nvSpPr>
        <p:spPr>
          <a:xfrm rot="16200000" flipV="1">
            <a:off x="7272238" y="3721533"/>
            <a:ext cx="1008111" cy="1863207"/>
          </a:xfrm>
          <a:prstGeom prst="bentArrow">
            <a:avLst>
              <a:gd name="adj1" fmla="val 19418"/>
              <a:gd name="adj2" fmla="val 20110"/>
              <a:gd name="adj3" fmla="val 25000"/>
              <a:gd name="adj4" fmla="val 4756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dirty="0">
              <a:solidFill>
                <a:srgbClr val="E5B9B7"/>
              </a:solidFill>
            </a:endParaRPr>
          </a:p>
        </p:txBody>
      </p:sp>
      <p:sp>
        <p:nvSpPr>
          <p:cNvPr id="19" name="曲折矢印 18"/>
          <p:cNvSpPr/>
          <p:nvPr/>
        </p:nvSpPr>
        <p:spPr>
          <a:xfrm rot="5400000" flipV="1">
            <a:off x="2326187" y="1556792"/>
            <a:ext cx="936104" cy="1944216"/>
          </a:xfrm>
          <a:prstGeom prst="bentArrow">
            <a:avLst>
              <a:gd name="adj1" fmla="val 20962"/>
              <a:gd name="adj2" fmla="val 17059"/>
              <a:gd name="adj3" fmla="val 25000"/>
              <a:gd name="adj4" fmla="val 43750"/>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dirty="0">
              <a:solidFill>
                <a:srgbClr val="E5B9B7"/>
              </a:solidFill>
            </a:endParaRPr>
          </a:p>
        </p:txBody>
      </p:sp>
      <p:sp>
        <p:nvSpPr>
          <p:cNvPr id="20" name="曲折矢印 19"/>
          <p:cNvSpPr/>
          <p:nvPr/>
        </p:nvSpPr>
        <p:spPr>
          <a:xfrm flipV="1">
            <a:off x="1822131" y="4077072"/>
            <a:ext cx="1782198" cy="1152128"/>
          </a:xfrm>
          <a:prstGeom prst="bentArrow">
            <a:avLst>
              <a:gd name="adj1" fmla="val 19963"/>
              <a:gd name="adj2" fmla="val 17059"/>
              <a:gd name="adj3" fmla="val 25000"/>
              <a:gd name="adj4" fmla="val 43750"/>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dirty="0">
              <a:solidFill>
                <a:srgbClr val="E5B9B7"/>
              </a:solidFill>
            </a:endParaRPr>
          </a:p>
        </p:txBody>
      </p:sp>
      <p:sp>
        <p:nvSpPr>
          <p:cNvPr id="16" name="乗算記号 15"/>
          <p:cNvSpPr/>
          <p:nvPr/>
        </p:nvSpPr>
        <p:spPr>
          <a:xfrm>
            <a:off x="7411752" y="5085184"/>
            <a:ext cx="972108" cy="720080"/>
          </a:xfrm>
          <a:prstGeom prst="mathMultiply">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srgbClr val="F2DCDB"/>
              </a:solidFill>
            </a:endParaRPr>
          </a:p>
        </p:txBody>
      </p:sp>
      <p:sp>
        <p:nvSpPr>
          <p:cNvPr id="21" name="乗算記号 20"/>
          <p:cNvSpPr/>
          <p:nvPr/>
        </p:nvSpPr>
        <p:spPr>
          <a:xfrm>
            <a:off x="1012041" y="4509120"/>
            <a:ext cx="972108" cy="720080"/>
          </a:xfrm>
          <a:prstGeom prst="mathMultiply">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srgbClr val="F2DCDB"/>
              </a:solidFill>
            </a:endParaRPr>
          </a:p>
        </p:txBody>
      </p:sp>
      <p:sp>
        <p:nvSpPr>
          <p:cNvPr id="22" name="乗算記号 21"/>
          <p:cNvSpPr/>
          <p:nvPr/>
        </p:nvSpPr>
        <p:spPr>
          <a:xfrm>
            <a:off x="2146167" y="1412776"/>
            <a:ext cx="972108" cy="720080"/>
          </a:xfrm>
          <a:prstGeom prst="mathMultiply">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srgbClr val="F2DCDB"/>
              </a:solidFill>
            </a:endParaRPr>
          </a:p>
        </p:txBody>
      </p:sp>
      <p:sp>
        <p:nvSpPr>
          <p:cNvPr id="24" name="乗算記号 23"/>
          <p:cNvSpPr/>
          <p:nvPr/>
        </p:nvSpPr>
        <p:spPr>
          <a:xfrm>
            <a:off x="8464869" y="1916832"/>
            <a:ext cx="972108" cy="720080"/>
          </a:xfrm>
          <a:prstGeom prst="mathMultiply">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srgbClr val="F2DCDB"/>
              </a:solidFill>
            </a:endParaRPr>
          </a:p>
        </p:txBody>
      </p:sp>
      <p:sp>
        <p:nvSpPr>
          <p:cNvPr id="23" name="テキスト ボックス 22"/>
          <p:cNvSpPr txBox="1"/>
          <p:nvPr/>
        </p:nvSpPr>
        <p:spPr>
          <a:xfrm>
            <a:off x="222528" y="171272"/>
            <a:ext cx="1723549" cy="1200328"/>
          </a:xfrm>
          <a:prstGeom prst="rect">
            <a:avLst/>
          </a:prstGeom>
          <a:noFill/>
        </p:spPr>
        <p:txBody>
          <a:bodyPr wrap="none" rtlCol="0">
            <a:spAutoFit/>
          </a:bodyPr>
          <a:lstStyle/>
          <a:p>
            <a:r>
              <a:rPr kumimoji="1" lang="ja-JP" altLang="en-US" dirty="0" smtClean="0">
                <a:solidFill>
                  <a:srgbClr val="FF0000"/>
                </a:solidFill>
              </a:rPr>
              <a:t>岡山大学</a:t>
            </a:r>
            <a:endParaRPr kumimoji="1" lang="en-US" altLang="ja-JP" dirty="0" smtClean="0">
              <a:solidFill>
                <a:srgbClr val="FF0000"/>
              </a:solidFill>
            </a:endParaRPr>
          </a:p>
          <a:p>
            <a:r>
              <a:rPr lang="ja-JP" altLang="en-US" dirty="0" smtClean="0">
                <a:solidFill>
                  <a:srgbClr val="FF0000"/>
                </a:solidFill>
              </a:rPr>
              <a:t>安全衛生部</a:t>
            </a:r>
            <a:endParaRPr kumimoji="1" lang="en-US" altLang="ja-JP" dirty="0" smtClean="0">
              <a:solidFill>
                <a:srgbClr val="FF0000"/>
              </a:solidFill>
            </a:endParaRPr>
          </a:p>
          <a:p>
            <a:r>
              <a:rPr kumimoji="1" lang="ja-JP" altLang="en-US" dirty="0" smtClean="0">
                <a:solidFill>
                  <a:srgbClr val="FF0000"/>
                </a:solidFill>
              </a:rPr>
              <a:t>絹見先生</a:t>
            </a:r>
            <a:endParaRPr kumimoji="1" lang="ja-JP" altLang="en-US" dirty="0">
              <a:solidFill>
                <a:srgbClr val="FF0000"/>
              </a:solidFill>
            </a:endParaRPr>
          </a:p>
        </p:txBody>
      </p:sp>
    </p:spTree>
    <p:extLst>
      <p:ext uri="{BB962C8B-B14F-4D97-AF65-F5344CB8AC3E}">
        <p14:creationId xmlns:a="http://schemas.openxmlformats.org/drawingml/2006/main" xmlns:r="http://schemas.openxmlformats.org/officeDocument/2006/relationships" xmlns:p="http://schemas.openxmlformats.org/presentationml/2006/main" xmlns="" xmlns:p14="http://schemas.microsoft.com/office/powerpoint/2010/main" xmlns:mv="urn:schemas-microsoft-com:mac:vml" xmlns:mc="http://schemas.openxmlformats.org/markup-compatibility/2006" val="216909819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35362" name="Rectangle 2"/>
          <p:cNvSpPr>
            <a:spLocks noGrp="1" noChangeArrowheads="1"/>
          </p:cNvSpPr>
          <p:nvPr>
            <p:ph type="title"/>
          </p:nvPr>
        </p:nvSpPr>
        <p:spPr>
          <a:xfrm>
            <a:off x="138114" y="38100"/>
            <a:ext cx="9964737" cy="508000"/>
          </a:xfrm>
        </p:spPr>
        <p:txBody>
          <a:bodyPr/>
          <a:lstStyle/>
          <a:p>
            <a:pPr eaLnBrk="1">
              <a:defRPr/>
            </a:pPr>
            <a:r>
              <a:rPr lang="en-US" altLang="ja-JP" sz="2800"/>
              <a:t>FCTC</a:t>
            </a:r>
            <a:r>
              <a:rPr lang="ja-JP" altLang="en-US" sz="2800"/>
              <a:t>第</a:t>
            </a:r>
            <a:r>
              <a:rPr lang="en-US" altLang="ja-JP" sz="2800"/>
              <a:t>8</a:t>
            </a:r>
            <a:r>
              <a:rPr lang="ja-JP" altLang="en-US" sz="2800"/>
              <a:t>条「受動喫煙からの保護」</a:t>
            </a:r>
            <a:r>
              <a:rPr lang="ja-JP" altLang="en-US" sz="2400"/>
              <a:t>履行のためのガイドライン</a:t>
            </a:r>
            <a:r>
              <a:rPr lang="en-US" altLang="ja-JP" sz="2000"/>
              <a:t> </a:t>
            </a:r>
            <a:endParaRPr lang="en-US" altLang="ja-JP" sz="3600"/>
          </a:p>
        </p:txBody>
      </p:sp>
      <p:sp>
        <p:nvSpPr>
          <p:cNvPr id="82947" name="Rectangle 5"/>
          <p:cNvSpPr>
            <a:spLocks noChangeArrowheads="1"/>
          </p:cNvSpPr>
          <p:nvPr/>
        </p:nvSpPr>
        <p:spPr bwMode="auto">
          <a:xfrm>
            <a:off x="230190" y="523875"/>
            <a:ext cx="9674225" cy="400110"/>
          </a:xfrm>
          <a:prstGeom prst="rect">
            <a:avLst/>
          </a:prstGeom>
          <a:noFill/>
          <a:ln w="12700">
            <a:noFill/>
            <a:miter lim="800000"/>
            <a:headEnd/>
            <a:tailEnd/>
          </a:ln>
        </p:spPr>
        <p:txBody>
          <a:bodyPr>
            <a:prstTxWarp prst="textNoShape">
              <a:avLst/>
            </a:prstTxWarp>
            <a:spAutoFit/>
          </a:bodyPr>
          <a:lstStyle/>
          <a:p>
            <a:pPr eaLnBrk="0" hangingPunct="0"/>
            <a:r>
              <a:rPr lang="en-US" altLang="ja-JP" sz="2000">
                <a:latin typeface="Arial" charset="0"/>
                <a:ea typeface="Arial" charset="0"/>
                <a:cs typeface="Arial" charset="0"/>
              </a:rPr>
              <a:t>“Guidelines for implementation Article Article 5.3, </a:t>
            </a:r>
            <a:r>
              <a:rPr lang="en-US" altLang="ja-JP" sz="2000">
                <a:solidFill>
                  <a:schemeClr val="tx2"/>
                </a:solidFill>
                <a:latin typeface="Arial" charset="0"/>
                <a:ea typeface="Arial" charset="0"/>
                <a:cs typeface="Arial" charset="0"/>
              </a:rPr>
              <a:t>8</a:t>
            </a:r>
            <a:r>
              <a:rPr lang="en-US" altLang="ja-JP" sz="2000">
                <a:latin typeface="Arial" charset="0"/>
                <a:ea typeface="Arial" charset="0"/>
                <a:cs typeface="Arial" charset="0"/>
              </a:rPr>
              <a:t>, 9, 10, 11, 12, 13, 14” (2011)</a:t>
            </a:r>
          </a:p>
        </p:txBody>
      </p:sp>
      <p:sp>
        <p:nvSpPr>
          <p:cNvPr id="82948" name="Rectangle 6"/>
          <p:cNvSpPr>
            <a:spLocks noChangeArrowheads="1"/>
          </p:cNvSpPr>
          <p:nvPr/>
        </p:nvSpPr>
        <p:spPr bwMode="auto">
          <a:xfrm>
            <a:off x="0" y="992192"/>
            <a:ext cx="7399338" cy="5940089"/>
          </a:xfrm>
          <a:prstGeom prst="rect">
            <a:avLst/>
          </a:prstGeom>
          <a:noFill/>
          <a:ln w="12700">
            <a:noFill/>
            <a:miter lim="800000"/>
            <a:headEnd/>
            <a:tailEnd/>
          </a:ln>
        </p:spPr>
        <p:txBody>
          <a:bodyPr>
            <a:prstTxWarp prst="textNoShape">
              <a:avLst/>
            </a:prstTxWarp>
            <a:spAutoFit/>
          </a:bodyPr>
          <a:lstStyle/>
          <a:p>
            <a:pPr eaLnBrk="0" hangingPunct="0"/>
            <a:r>
              <a:rPr lang="en-US" altLang="ja-JP" sz="2800" dirty="0"/>
              <a:t>●</a:t>
            </a:r>
            <a:r>
              <a:rPr lang="ja-JP" altLang="en-US" sz="2800" u="sng" dirty="0">
                <a:solidFill>
                  <a:srgbClr val="02FF1B"/>
                </a:solidFill>
              </a:rPr>
              <a:t>喫煙室や空気清浄機の工学的な対策では</a:t>
            </a:r>
            <a:endParaRPr lang="en-US" altLang="ja-JP" sz="2800" u="sng" dirty="0">
              <a:solidFill>
                <a:srgbClr val="02FF1B"/>
              </a:solidFill>
            </a:endParaRPr>
          </a:p>
          <a:p>
            <a:pPr eaLnBrk="0" hangingPunct="0"/>
            <a:r>
              <a:rPr lang="ja-JP" altLang="en-US" sz="2800" dirty="0">
                <a:solidFill>
                  <a:srgbClr val="02FF1B"/>
                </a:solidFill>
              </a:rPr>
              <a:t>　　　　</a:t>
            </a:r>
            <a:r>
              <a:rPr lang="ja-JP" altLang="en-US" sz="3200" u="sng" dirty="0">
                <a:solidFill>
                  <a:srgbClr val="02FF1B"/>
                </a:solidFill>
              </a:rPr>
              <a:t>受動喫煙を防止できない</a:t>
            </a:r>
            <a:endParaRPr lang="en-US" altLang="ja-JP" sz="2800" u="sng" dirty="0">
              <a:solidFill>
                <a:srgbClr val="02FF1B"/>
              </a:solidFill>
            </a:endParaRPr>
          </a:p>
          <a:p>
            <a:pPr eaLnBrk="0" hangingPunct="0"/>
            <a:r>
              <a:rPr lang="en-US" altLang="ja-JP" sz="1200" dirty="0"/>
              <a:t>Approaches other than 100% smoke free environments, including ventilation, air filtration and the use of designated smoking areas (whether with separate</a:t>
            </a:r>
          </a:p>
          <a:p>
            <a:pPr eaLnBrk="0" hangingPunct="0"/>
            <a:r>
              <a:rPr lang="en-US" altLang="ja-JP" sz="1200" dirty="0"/>
              <a:t> ventilation systems or not), have repeatedly been shown to be ineffective and there is conclusive evidence, scientific and otherwise, that engineering approaches do not</a:t>
            </a:r>
            <a:r>
              <a:rPr lang="ja-JP" altLang="en-US" sz="1200" dirty="0"/>
              <a:t>　</a:t>
            </a:r>
            <a:r>
              <a:rPr lang="en-US" altLang="ja-JP" sz="1200" dirty="0"/>
              <a:t>protect against exposure to tobacco smoke.</a:t>
            </a:r>
            <a:br>
              <a:rPr lang="en-US" altLang="ja-JP" sz="1200" dirty="0"/>
            </a:br>
            <a:endParaRPr lang="en-US" altLang="ja-JP" sz="1200" dirty="0"/>
          </a:p>
          <a:p>
            <a:pPr eaLnBrk="0" hangingPunct="0"/>
            <a:r>
              <a:rPr lang="en-US" altLang="ja-JP" sz="2800" dirty="0"/>
              <a:t>●100</a:t>
            </a:r>
            <a:r>
              <a:rPr lang="ja-JP" altLang="en-US" sz="2800" dirty="0"/>
              <a:t>％完全禁煙以外に手段はない</a:t>
            </a:r>
            <a:endParaRPr lang="en-US" altLang="ja-JP" sz="2800" dirty="0"/>
          </a:p>
          <a:p>
            <a:pPr eaLnBrk="0" hangingPunct="0"/>
            <a:endParaRPr lang="en-US" altLang="ja-JP" sz="1200" dirty="0"/>
          </a:p>
          <a:p>
            <a:pPr eaLnBrk="0" hangingPunct="0"/>
            <a:r>
              <a:rPr lang="en-US" altLang="ja-JP" sz="2800" dirty="0"/>
              <a:t>FCTC</a:t>
            </a:r>
            <a:r>
              <a:rPr lang="ja-JP" altLang="en-US" sz="2800" dirty="0"/>
              <a:t>発効から５年以内</a:t>
            </a:r>
            <a:r>
              <a:rPr lang="en-US" altLang="ja-JP" sz="2800" dirty="0"/>
              <a:t>(</a:t>
            </a:r>
            <a:r>
              <a:rPr lang="en-US" altLang="ja-JP" sz="2800" dirty="0">
                <a:solidFill>
                  <a:schemeClr val="tx2"/>
                </a:solidFill>
              </a:rPr>
              <a:t>2010</a:t>
            </a:r>
            <a:r>
              <a:rPr lang="ja-JP" altLang="en-US" sz="2800" dirty="0">
                <a:solidFill>
                  <a:schemeClr val="tx2"/>
                </a:solidFill>
              </a:rPr>
              <a:t>年</a:t>
            </a:r>
            <a:r>
              <a:rPr lang="en-US" altLang="ja-JP" sz="2800" dirty="0">
                <a:solidFill>
                  <a:schemeClr val="tx2"/>
                </a:solidFill>
              </a:rPr>
              <a:t>2</a:t>
            </a:r>
            <a:r>
              <a:rPr lang="ja-JP" altLang="en-US" sz="2800" dirty="0">
                <a:solidFill>
                  <a:schemeClr val="tx2"/>
                </a:solidFill>
              </a:rPr>
              <a:t>月</a:t>
            </a:r>
            <a:r>
              <a:rPr lang="en-US" altLang="ja-JP" sz="2800" dirty="0">
                <a:solidFill>
                  <a:schemeClr val="tx2"/>
                </a:solidFill>
              </a:rPr>
              <a:t>27</a:t>
            </a:r>
            <a:r>
              <a:rPr lang="ja-JP" altLang="en-US" sz="2800" dirty="0">
                <a:solidFill>
                  <a:schemeClr val="tx2"/>
                </a:solidFill>
              </a:rPr>
              <a:t>日</a:t>
            </a:r>
            <a:r>
              <a:rPr lang="en-US" altLang="ja-JP" sz="2800" dirty="0"/>
              <a:t>)</a:t>
            </a:r>
            <a:r>
              <a:rPr lang="ja-JP" altLang="en-US" sz="2800" dirty="0"/>
              <a:t>に</a:t>
            </a:r>
            <a:endParaRPr lang="en-US" altLang="ja-JP" sz="2800" dirty="0"/>
          </a:p>
          <a:p>
            <a:pPr eaLnBrk="0" hangingPunct="0"/>
            <a:r>
              <a:rPr lang="ja-JP" altLang="en-US" sz="2800" dirty="0">
                <a:solidFill>
                  <a:schemeClr val="tx2"/>
                </a:solidFill>
              </a:rPr>
              <a:t>　</a:t>
            </a:r>
            <a:r>
              <a:rPr lang="ja-JP" altLang="en-US" sz="3600" dirty="0">
                <a:solidFill>
                  <a:schemeClr val="tx2"/>
                </a:solidFill>
              </a:rPr>
              <a:t>建物内を</a:t>
            </a:r>
            <a:r>
              <a:rPr lang="en-US" altLang="ja-JP" sz="3600" dirty="0">
                <a:solidFill>
                  <a:schemeClr val="tx2"/>
                </a:solidFill>
              </a:rPr>
              <a:t>100%</a:t>
            </a:r>
            <a:r>
              <a:rPr lang="ja-JP" altLang="en-US" sz="3600" dirty="0">
                <a:solidFill>
                  <a:schemeClr val="tx2"/>
                </a:solidFill>
              </a:rPr>
              <a:t>完全禁煙</a:t>
            </a:r>
            <a:r>
              <a:rPr lang="ja-JP" altLang="en-US" sz="2800" dirty="0"/>
              <a:t>とする</a:t>
            </a:r>
            <a:endParaRPr lang="en-US" altLang="ja-JP" sz="2800" dirty="0"/>
          </a:p>
          <a:p>
            <a:pPr eaLnBrk="0" hangingPunct="0"/>
            <a:r>
              <a:rPr lang="ja-JP" altLang="en-US" sz="2800" dirty="0">
                <a:solidFill>
                  <a:schemeClr val="tx2"/>
                </a:solidFill>
              </a:rPr>
              <a:t>受動喫煙防止法</a:t>
            </a:r>
            <a:r>
              <a:rPr lang="ja-JP" altLang="en-US" sz="2800" dirty="0"/>
              <a:t>の成立と施行を求めている。</a:t>
            </a:r>
            <a:endParaRPr lang="en-US" altLang="ja-JP" sz="2800" dirty="0" smtClean="0"/>
          </a:p>
          <a:p>
            <a:pPr eaLnBrk="0" hangingPunct="0"/>
            <a:r>
              <a:rPr lang="ja-JP" altLang="en-US" sz="2800" dirty="0" smtClean="0"/>
              <a:t>世界中では飲食店のなどサービス産業も</a:t>
            </a:r>
            <a:endParaRPr lang="en-US" altLang="ja-JP" sz="2800" dirty="0" smtClean="0"/>
          </a:p>
          <a:p>
            <a:pPr eaLnBrk="0" hangingPunct="0"/>
            <a:r>
              <a:rPr lang="ja-JP" altLang="en-US" sz="2800" dirty="0" smtClean="0"/>
              <a:t>含め全面禁煙化。</a:t>
            </a:r>
            <a:r>
              <a:rPr lang="en-US" altLang="ja-JP" sz="2800" dirty="0" smtClean="0"/>
              <a:t/>
            </a:r>
            <a:br>
              <a:rPr lang="en-US" altLang="ja-JP" sz="2800" dirty="0" smtClean="0"/>
            </a:br>
            <a:r>
              <a:rPr lang="en-US" altLang="ja-JP" sz="1600" dirty="0" smtClean="0">
                <a:latin typeface="Arial" charset="0"/>
                <a:ea typeface="Arial" charset="0"/>
                <a:cs typeface="Arial" charset="0"/>
              </a:rPr>
              <a:t>Each Party should strive to provide </a:t>
            </a:r>
            <a:r>
              <a:rPr lang="en-US" altLang="ja-JP" sz="1600" dirty="0" smtClean="0">
                <a:solidFill>
                  <a:srgbClr val="FFFF00"/>
                </a:solidFill>
                <a:latin typeface="Arial" charset="0"/>
                <a:ea typeface="Arial" charset="0"/>
                <a:cs typeface="Arial" charset="0"/>
              </a:rPr>
              <a:t>universal protection</a:t>
            </a:r>
            <a:r>
              <a:rPr lang="en-US" altLang="ja-JP" sz="1600" dirty="0" smtClean="0">
                <a:latin typeface="Arial" charset="0"/>
                <a:ea typeface="Arial" charset="0"/>
                <a:cs typeface="Arial" charset="0"/>
              </a:rPr>
              <a:t> within </a:t>
            </a:r>
            <a:r>
              <a:rPr lang="en-US" altLang="ja-JP" sz="1600" dirty="0" smtClean="0">
                <a:solidFill>
                  <a:srgbClr val="FFFF00"/>
                </a:solidFill>
                <a:latin typeface="Arial" charset="0"/>
                <a:ea typeface="Arial" charset="0"/>
                <a:cs typeface="Arial" charset="0"/>
              </a:rPr>
              <a:t>five years</a:t>
            </a:r>
            <a:r>
              <a:rPr lang="en-US" altLang="ja-JP" sz="1600" dirty="0" smtClean="0">
                <a:latin typeface="Arial" charset="0"/>
                <a:ea typeface="Arial" charset="0"/>
                <a:cs typeface="Arial" charset="0"/>
              </a:rPr>
              <a:t> of the WHO </a:t>
            </a:r>
            <a:r>
              <a:rPr lang="en-US" altLang="ja-JP" sz="1600" dirty="0" err="1" smtClean="0">
                <a:latin typeface="Arial" charset="0"/>
                <a:ea typeface="Arial" charset="0"/>
                <a:cs typeface="Arial" charset="0"/>
              </a:rPr>
              <a:t>FCTC’s</a:t>
            </a:r>
            <a:r>
              <a:rPr lang="en-US" altLang="ja-JP" sz="1600" dirty="0" smtClean="0">
                <a:latin typeface="Arial" charset="0"/>
                <a:ea typeface="Arial" charset="0"/>
                <a:cs typeface="Arial" charset="0"/>
              </a:rPr>
              <a:t> entry into force for that Party.</a:t>
            </a:r>
          </a:p>
          <a:p>
            <a:pPr eaLnBrk="0" hangingPunct="0"/>
            <a:endParaRPr lang="ja-JP" altLang="en-US" sz="2800" dirty="0"/>
          </a:p>
        </p:txBody>
      </p:sp>
      <p:pic>
        <p:nvPicPr>
          <p:cNvPr id="82949" name="図 8"/>
          <p:cNvPicPr>
            <a:picLocks noChangeAspect="1"/>
          </p:cNvPicPr>
          <p:nvPr/>
        </p:nvPicPr>
        <p:blipFill>
          <a:blip r:embed="rId3"/>
          <a:srcRect/>
          <a:stretch>
            <a:fillRect/>
          </a:stretch>
        </p:blipFill>
        <p:spPr bwMode="auto">
          <a:xfrm>
            <a:off x="7348538" y="977900"/>
            <a:ext cx="2767012" cy="3835400"/>
          </a:xfrm>
          <a:prstGeom prst="rect">
            <a:avLst/>
          </a:prstGeom>
          <a:noFill/>
          <a:ln w="9525">
            <a:noFill/>
            <a:miter lim="800000"/>
            <a:headEnd/>
            <a:tailEnd/>
          </a:ln>
        </p:spPr>
      </p:pic>
      <p:sp>
        <p:nvSpPr>
          <p:cNvPr id="82950" name="テキスト ボックス 7"/>
          <p:cNvSpPr txBox="1">
            <a:spLocks noChangeArrowheads="1"/>
          </p:cNvSpPr>
          <p:nvPr/>
        </p:nvSpPr>
        <p:spPr bwMode="auto">
          <a:xfrm>
            <a:off x="989015" y="6518279"/>
            <a:ext cx="6399107" cy="276999"/>
          </a:xfrm>
          <a:prstGeom prst="rect">
            <a:avLst/>
          </a:prstGeom>
          <a:noFill/>
          <a:ln w="9525">
            <a:noFill/>
            <a:miter lim="800000"/>
            <a:headEnd/>
            <a:tailEnd/>
          </a:ln>
        </p:spPr>
        <p:txBody>
          <a:bodyPr wrap="none">
            <a:prstTxWarp prst="textNoShape">
              <a:avLst/>
            </a:prstTxWarp>
            <a:spAutoFit/>
          </a:bodyPr>
          <a:lstStyle/>
          <a:p>
            <a:pPr eaLnBrk="0" hangingPunct="0"/>
            <a:r>
              <a:rPr lang="en-US" altLang="ja-JP" sz="1200"/>
              <a:t>http://www.who.int/fctc/protocol/guidelines/adopted/guidel_2011/en/index.html</a:t>
            </a:r>
            <a:endParaRPr lang="ja-JP" altLang="en-US" sz="1200"/>
          </a:p>
        </p:txBody>
      </p:sp>
      <p:sp>
        <p:nvSpPr>
          <p:cNvPr id="82951" name="テキスト ボックス 6"/>
          <p:cNvSpPr txBox="1">
            <a:spLocks noChangeArrowheads="1"/>
          </p:cNvSpPr>
          <p:nvPr/>
        </p:nvSpPr>
        <p:spPr bwMode="auto">
          <a:xfrm>
            <a:off x="6591300" y="5105404"/>
            <a:ext cx="3621504" cy="646331"/>
          </a:xfrm>
          <a:prstGeom prst="rect">
            <a:avLst/>
          </a:prstGeom>
          <a:solidFill>
            <a:srgbClr val="0000FF"/>
          </a:solidFill>
          <a:ln w="9525">
            <a:solidFill>
              <a:srgbClr val="FFFFFF"/>
            </a:solidFill>
            <a:miter lim="800000"/>
            <a:headEnd/>
            <a:tailEnd/>
          </a:ln>
        </p:spPr>
        <p:txBody>
          <a:bodyPr wrap="none">
            <a:prstTxWarp prst="textNoShape">
              <a:avLst/>
            </a:prstTxWarp>
            <a:spAutoFit/>
          </a:bodyPr>
          <a:lstStyle/>
          <a:p>
            <a:pPr eaLnBrk="0" hangingPunct="0"/>
            <a:r>
              <a:rPr lang="en-US" altLang="ja-JP" sz="1800"/>
              <a:t>2007</a:t>
            </a:r>
            <a:r>
              <a:rPr lang="ja-JP" altLang="en-US" sz="1800"/>
              <a:t>年、第２回締約国会議で採択</a:t>
            </a:r>
            <a:endParaRPr lang="en-US" altLang="ja-JP" sz="1800"/>
          </a:p>
          <a:p>
            <a:pPr eaLnBrk="0" hangingPunct="0"/>
            <a:r>
              <a:rPr lang="en-US" altLang="ja-JP" sz="1800"/>
              <a:t>2011</a:t>
            </a:r>
            <a:r>
              <a:rPr lang="ja-JP" altLang="en-US" sz="1800"/>
              <a:t>年、ガイドラインとして発表</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0500" y="76200"/>
            <a:ext cx="9829800" cy="457200"/>
          </a:xfrm>
        </p:spPr>
        <p:txBody>
          <a:bodyPr/>
          <a:lstStyle/>
          <a:p>
            <a:pPr>
              <a:defRPr/>
            </a:pPr>
            <a:r>
              <a:rPr lang="en-US" altLang="ja-JP" sz="3200" dirty="0"/>
              <a:t>N</a:t>
            </a:r>
            <a:r>
              <a:rPr lang="ja-JP" altLang="en-US" sz="3200" dirty="0"/>
              <a:t>市役所</a:t>
            </a:r>
            <a:r>
              <a:rPr lang="ja-JP" altLang="en-US" sz="3200" dirty="0" smtClean="0"/>
              <a:t>：ドアのフイゴ作用で押し出されるタバコ煙</a:t>
            </a:r>
            <a:endParaRPr lang="ja-JP" altLang="en-US" sz="3200" dirty="0"/>
          </a:p>
        </p:txBody>
      </p:sp>
      <p:pic>
        <p:nvPicPr>
          <p:cNvPr id="26627" name="図 4"/>
          <p:cNvPicPr>
            <a:picLocks noChangeAspect="1"/>
          </p:cNvPicPr>
          <p:nvPr/>
        </p:nvPicPr>
        <p:blipFill>
          <a:blip r:embed="rId3"/>
          <a:srcRect/>
          <a:stretch>
            <a:fillRect/>
          </a:stretch>
        </p:blipFill>
        <p:spPr bwMode="auto">
          <a:xfrm>
            <a:off x="6667500" y="4038600"/>
            <a:ext cx="3425825" cy="2609850"/>
          </a:xfrm>
          <a:prstGeom prst="rect">
            <a:avLst/>
          </a:prstGeom>
          <a:noFill/>
          <a:ln w="28575">
            <a:solidFill>
              <a:srgbClr val="FFFFFF"/>
            </a:solidFill>
            <a:round/>
            <a:headEnd/>
            <a:tailEnd/>
          </a:ln>
        </p:spPr>
      </p:pic>
      <p:pic>
        <p:nvPicPr>
          <p:cNvPr id="26628" name="図 5"/>
          <p:cNvPicPr>
            <a:picLocks noChangeAspect="1"/>
          </p:cNvPicPr>
          <p:nvPr/>
        </p:nvPicPr>
        <p:blipFill>
          <a:blip r:embed="rId4"/>
          <a:srcRect/>
          <a:stretch>
            <a:fillRect/>
          </a:stretch>
        </p:blipFill>
        <p:spPr bwMode="auto">
          <a:xfrm>
            <a:off x="6692900" y="1352550"/>
            <a:ext cx="3479800" cy="2609850"/>
          </a:xfrm>
          <a:prstGeom prst="rect">
            <a:avLst/>
          </a:prstGeom>
          <a:noFill/>
          <a:ln w="28575">
            <a:solidFill>
              <a:srgbClr val="FFFFFF"/>
            </a:solidFill>
            <a:round/>
            <a:headEnd/>
            <a:tailEnd/>
          </a:ln>
        </p:spPr>
      </p:pic>
      <p:sp>
        <p:nvSpPr>
          <p:cNvPr id="26629" name="正方形/長方形 7"/>
          <p:cNvSpPr>
            <a:spLocks noChangeArrowheads="1"/>
          </p:cNvSpPr>
          <p:nvPr/>
        </p:nvSpPr>
        <p:spPr bwMode="auto">
          <a:xfrm>
            <a:off x="190500" y="533400"/>
            <a:ext cx="9906000" cy="830263"/>
          </a:xfrm>
          <a:prstGeom prst="rect">
            <a:avLst/>
          </a:prstGeom>
          <a:noFill/>
          <a:ln w="9525">
            <a:noFill/>
            <a:miter lim="800000"/>
            <a:headEnd/>
            <a:tailEnd/>
          </a:ln>
        </p:spPr>
        <p:txBody>
          <a:bodyPr>
            <a:prstTxWarp prst="textNoShape">
              <a:avLst/>
            </a:prstTxWarp>
            <a:spAutoFit/>
          </a:bodyPr>
          <a:lstStyle/>
          <a:p>
            <a:r>
              <a:rPr lang="ja-JP" altLang="en-US"/>
              <a:t>ドアを押し込むときに、煙が漏れないように、空気取入口（ガラリ）に、</a:t>
            </a:r>
            <a:endParaRPr lang="en-US" altLang="ja-JP"/>
          </a:p>
          <a:p>
            <a:r>
              <a:rPr lang="ja-JP" altLang="en-US"/>
              <a:t>紙製の弁（ダンパー）を設置した事例</a:t>
            </a:r>
            <a:r>
              <a:rPr lang="en-US" altLang="ja-JP"/>
              <a:t>→</a:t>
            </a:r>
            <a:r>
              <a:rPr lang="ja-JP" altLang="en-US"/>
              <a:t>対策が無ければ、その分、漏出に。</a:t>
            </a:r>
            <a:endParaRPr lang="en-US" altLang="ja-JP"/>
          </a:p>
        </p:txBody>
      </p:sp>
      <p:sp>
        <p:nvSpPr>
          <p:cNvPr id="26630" name="右矢印 8"/>
          <p:cNvSpPr>
            <a:spLocks noChangeArrowheads="1"/>
          </p:cNvSpPr>
          <p:nvPr/>
        </p:nvSpPr>
        <p:spPr bwMode="auto">
          <a:xfrm>
            <a:off x="2857500" y="1295400"/>
            <a:ext cx="3810000" cy="1143000"/>
          </a:xfrm>
          <a:prstGeom prst="rightArrow">
            <a:avLst>
              <a:gd name="adj1" fmla="val 70046"/>
              <a:gd name="adj2" fmla="val 50000"/>
            </a:avLst>
          </a:prstGeom>
          <a:solidFill>
            <a:srgbClr val="FF0000"/>
          </a:solidFill>
          <a:ln w="12700">
            <a:solidFill>
              <a:schemeClr val="tx1"/>
            </a:solidFill>
            <a:round/>
            <a:headEnd/>
            <a:tailEnd/>
          </a:ln>
        </p:spPr>
        <p:txBody>
          <a:bodyPr>
            <a:prstTxWarp prst="textNoShape">
              <a:avLst/>
            </a:prstTxWarp>
          </a:bodyPr>
          <a:lstStyle/>
          <a:p>
            <a:r>
              <a:rPr lang="ja-JP" altLang="en-US" sz="2000"/>
              <a:t>ドア閉（内部は陰圧）時には、</a:t>
            </a:r>
            <a:endParaRPr lang="en-US" altLang="ja-JP" sz="2000"/>
          </a:p>
          <a:p>
            <a:r>
              <a:rPr lang="ja-JP" altLang="en-US" sz="2000"/>
              <a:t>空気取入口から空気が流入</a:t>
            </a:r>
          </a:p>
        </p:txBody>
      </p:sp>
      <p:sp>
        <p:nvSpPr>
          <p:cNvPr id="26631" name="右矢印 10"/>
          <p:cNvSpPr>
            <a:spLocks noChangeArrowheads="1"/>
          </p:cNvSpPr>
          <p:nvPr/>
        </p:nvSpPr>
        <p:spPr bwMode="auto">
          <a:xfrm>
            <a:off x="2781300" y="5715000"/>
            <a:ext cx="3810000" cy="1143000"/>
          </a:xfrm>
          <a:prstGeom prst="rightArrow">
            <a:avLst>
              <a:gd name="adj1" fmla="val 70046"/>
              <a:gd name="adj2" fmla="val 50000"/>
            </a:avLst>
          </a:prstGeom>
          <a:solidFill>
            <a:srgbClr val="0000FF"/>
          </a:solidFill>
          <a:ln w="12700">
            <a:solidFill>
              <a:schemeClr val="tx1"/>
            </a:solidFill>
            <a:round/>
            <a:headEnd/>
            <a:tailEnd/>
          </a:ln>
        </p:spPr>
        <p:txBody>
          <a:bodyPr>
            <a:prstTxWarp prst="textNoShape">
              <a:avLst/>
            </a:prstTxWarp>
          </a:bodyPr>
          <a:lstStyle/>
          <a:p>
            <a:r>
              <a:rPr lang="ja-JP" altLang="en-US" sz="2000"/>
              <a:t>ドア閉（内部は陰圧）時には、</a:t>
            </a:r>
            <a:endParaRPr lang="en-US" altLang="ja-JP" sz="2000"/>
          </a:p>
          <a:p>
            <a:r>
              <a:rPr lang="ja-JP" altLang="en-US" sz="2000"/>
              <a:t>空気取入口から空気が流入</a:t>
            </a:r>
          </a:p>
        </p:txBody>
      </p:sp>
      <p:pic>
        <p:nvPicPr>
          <p:cNvPr id="26632" name="Picture 8" descr="/Users/yamato/Desktop/1206-名古屋市役所/N-CityHall-paper-dumper.MOV">
            <a:hlinkClick r:id="" action="ppaction://media"/>
          </p:cNvPr>
          <p:cNvPicPr/>
          <p:nvPr>
            <a:videoFile r:link="rId1"/>
          </p:nvPr>
        </p:nvPicPr>
        <p:blipFill>
          <a:blip r:embed="rId5"/>
          <a:srcRect/>
          <a:stretch>
            <a:fillRect/>
          </a:stretch>
        </p:blipFill>
        <p:spPr bwMode="auto">
          <a:xfrm>
            <a:off x="419100" y="2209800"/>
            <a:ext cx="4876800" cy="3657600"/>
          </a:xfrm>
          <a:prstGeom prst="rect">
            <a:avLst/>
          </a:prstGeom>
          <a:noFill/>
          <a:ln w="28575">
            <a:solidFill>
              <a:schemeClr val="tx1"/>
            </a:solid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000" fill="hold"/>
                                        <p:tgtEl>
                                          <p:spTgt spid="266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63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26632"/>
                                        </p:tgtEl>
                                      </p:cBhvr>
                                    </p:cmd>
                                  </p:childTnLst>
                                </p:cTn>
                              </p:par>
                            </p:childTnLst>
                          </p:cTn>
                        </p:par>
                      </p:childTnLst>
                    </p:cTn>
                  </p:par>
                </p:childTnLst>
              </p:cTn>
              <p:nextCondLst>
                <p:cond evt="onClick" delay="0">
                  <p:tgtEl>
                    <p:spTgt spid="26632"/>
                  </p:tgtEl>
                </p:cond>
              </p:nextCondLst>
            </p:seq>
            <p:video>
              <p:cMediaNode>
                <p:cTn id="12" fill="hold" display="0">
                  <p:stCondLst>
                    <p:cond delay="indefinite"/>
                  </p:stCondLst>
                  <p:endCondLst>
                    <p:cond evt="onNext" delay="0">
                      <p:tgtEl>
                        <p:sldTgt/>
                      </p:tgtEl>
                    </p:cond>
                    <p:cond evt="onPrev" delay="0">
                      <p:tgtEl>
                        <p:sldTgt/>
                      </p:tgtEl>
                    </p:cond>
                  </p:endCondLst>
                </p:cTn>
                <p:tgtEl>
                  <p:spTgt spid="26632"/>
                </p:tgtEl>
              </p:cMediaNode>
            </p:video>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6200" y="0"/>
            <a:ext cx="10075863" cy="736600"/>
          </a:xfrm>
        </p:spPr>
        <p:txBody>
          <a:bodyPr/>
          <a:lstStyle/>
          <a:p>
            <a:pPr>
              <a:defRPr/>
            </a:pPr>
            <a:r>
              <a:rPr lang="ja-JP" altLang="en-US" sz="4000" dirty="0" smtClean="0"/>
              <a:t>フイゴ作用対策をしても漏れるタバコ煙</a:t>
            </a:r>
            <a:endParaRPr lang="ja-JP" altLang="en-US" sz="4000" dirty="0"/>
          </a:p>
        </p:txBody>
      </p:sp>
      <p:pic>
        <p:nvPicPr>
          <p:cNvPr id="25603" name="図 10"/>
          <p:cNvPicPr>
            <a:picLocks noChangeAspect="1"/>
          </p:cNvPicPr>
          <p:nvPr/>
        </p:nvPicPr>
        <p:blipFill>
          <a:blip r:embed="rId2"/>
          <a:srcRect/>
          <a:stretch>
            <a:fillRect/>
          </a:stretch>
        </p:blipFill>
        <p:spPr bwMode="auto">
          <a:xfrm>
            <a:off x="127000" y="730250"/>
            <a:ext cx="4141788" cy="2990850"/>
          </a:xfrm>
          <a:prstGeom prst="rect">
            <a:avLst/>
          </a:prstGeom>
          <a:noFill/>
          <a:ln w="28575">
            <a:solidFill>
              <a:srgbClr val="FFFFFF"/>
            </a:solidFill>
            <a:round/>
            <a:headEnd/>
            <a:tailEnd/>
          </a:ln>
        </p:spPr>
      </p:pic>
      <p:pic>
        <p:nvPicPr>
          <p:cNvPr id="25604" name="図 11"/>
          <p:cNvPicPr>
            <a:picLocks noChangeAspect="1"/>
          </p:cNvPicPr>
          <p:nvPr/>
        </p:nvPicPr>
        <p:blipFill>
          <a:blip r:embed="rId3"/>
          <a:srcRect/>
          <a:stretch>
            <a:fillRect/>
          </a:stretch>
        </p:blipFill>
        <p:spPr bwMode="auto">
          <a:xfrm>
            <a:off x="123825" y="3714750"/>
            <a:ext cx="4140200" cy="2990850"/>
          </a:xfrm>
          <a:prstGeom prst="rect">
            <a:avLst/>
          </a:prstGeom>
          <a:noFill/>
          <a:ln w="28575">
            <a:solidFill>
              <a:srgbClr val="FFFFFF"/>
            </a:solidFill>
            <a:round/>
            <a:headEnd/>
            <a:tailEnd/>
          </a:ln>
        </p:spPr>
      </p:pic>
      <p:pic>
        <p:nvPicPr>
          <p:cNvPr id="25605" name="図 10"/>
          <p:cNvPicPr>
            <a:picLocks noChangeAspect="1"/>
          </p:cNvPicPr>
          <p:nvPr/>
        </p:nvPicPr>
        <p:blipFill>
          <a:blip r:embed="rId4"/>
          <a:srcRect/>
          <a:stretch>
            <a:fillRect/>
          </a:stretch>
        </p:blipFill>
        <p:spPr bwMode="auto">
          <a:xfrm>
            <a:off x="4359275" y="685800"/>
            <a:ext cx="5813425" cy="3060700"/>
          </a:xfrm>
          <a:prstGeom prst="rect">
            <a:avLst/>
          </a:prstGeom>
          <a:noFill/>
          <a:ln w="9525">
            <a:noFill/>
            <a:miter lim="800000"/>
            <a:headEnd/>
            <a:tailEnd/>
          </a:ln>
        </p:spPr>
      </p:pic>
      <p:pic>
        <p:nvPicPr>
          <p:cNvPr id="25606" name="図 11"/>
          <p:cNvPicPr>
            <a:picLocks noChangeAspect="1"/>
          </p:cNvPicPr>
          <p:nvPr/>
        </p:nvPicPr>
        <p:blipFill>
          <a:blip r:embed="rId5"/>
          <a:srcRect/>
          <a:stretch>
            <a:fillRect/>
          </a:stretch>
        </p:blipFill>
        <p:spPr bwMode="auto">
          <a:xfrm>
            <a:off x="4381500" y="3733800"/>
            <a:ext cx="5797550" cy="3060700"/>
          </a:xfrm>
          <a:prstGeom prst="rect">
            <a:avLst/>
          </a:prstGeom>
          <a:noFill/>
          <a:ln w="9525">
            <a:noFill/>
            <a:miter lim="800000"/>
            <a:headEnd/>
            <a:tailEnd/>
          </a:ln>
        </p:spPr>
      </p:pic>
      <p:sp>
        <p:nvSpPr>
          <p:cNvPr id="25607" name="Oval 5"/>
          <p:cNvSpPr>
            <a:spLocks noChangeArrowheads="1"/>
          </p:cNvSpPr>
          <p:nvPr/>
        </p:nvSpPr>
        <p:spPr bwMode="auto">
          <a:xfrm>
            <a:off x="1425575" y="4989513"/>
            <a:ext cx="561975" cy="477837"/>
          </a:xfrm>
          <a:prstGeom prst="ellipse">
            <a:avLst/>
          </a:prstGeom>
          <a:noFill/>
          <a:ln w="44450">
            <a:solidFill>
              <a:srgbClr val="FF0000"/>
            </a:solidFill>
            <a:round/>
            <a:headEnd/>
            <a:tailEnd/>
          </a:ln>
        </p:spPr>
        <p:txBody>
          <a:bodyPr>
            <a:prstTxWarp prst="textNoShape">
              <a:avLst/>
            </a:prstTxWarp>
          </a:bodyPr>
          <a:lstStyle/>
          <a:p>
            <a:endParaRPr lang="ja-JP" altLang="en-US"/>
          </a:p>
        </p:txBody>
      </p:sp>
      <p:sp>
        <p:nvSpPr>
          <p:cNvPr id="25608" name="Line 11"/>
          <p:cNvSpPr>
            <a:spLocks noChangeShapeType="1"/>
          </p:cNvSpPr>
          <p:nvPr/>
        </p:nvSpPr>
        <p:spPr bwMode="auto">
          <a:xfrm flipV="1">
            <a:off x="1960563" y="4718050"/>
            <a:ext cx="3640137" cy="469900"/>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ja-JP" altLang="en-US"/>
          </a:p>
        </p:txBody>
      </p:sp>
      <p:sp>
        <p:nvSpPr>
          <p:cNvPr id="25609" name="Oval 5"/>
          <p:cNvSpPr>
            <a:spLocks noChangeArrowheads="1"/>
          </p:cNvSpPr>
          <p:nvPr/>
        </p:nvSpPr>
        <p:spPr bwMode="auto">
          <a:xfrm>
            <a:off x="581025" y="5218113"/>
            <a:ext cx="534988" cy="439737"/>
          </a:xfrm>
          <a:prstGeom prst="ellipse">
            <a:avLst/>
          </a:prstGeom>
          <a:noFill/>
          <a:ln w="44450">
            <a:solidFill>
              <a:srgbClr val="02FF1B"/>
            </a:solidFill>
            <a:round/>
            <a:headEnd/>
            <a:tailEnd/>
          </a:ln>
        </p:spPr>
        <p:txBody>
          <a:bodyPr>
            <a:prstTxWarp prst="textNoShape">
              <a:avLst/>
            </a:prstTxWarp>
          </a:bodyPr>
          <a:lstStyle/>
          <a:p>
            <a:endParaRPr lang="ja-JP" altLang="en-US"/>
          </a:p>
        </p:txBody>
      </p:sp>
      <p:sp>
        <p:nvSpPr>
          <p:cNvPr id="25610" name="Line 11"/>
          <p:cNvSpPr>
            <a:spLocks noChangeShapeType="1"/>
          </p:cNvSpPr>
          <p:nvPr/>
        </p:nvSpPr>
        <p:spPr bwMode="auto">
          <a:xfrm>
            <a:off x="1023938" y="5607050"/>
            <a:ext cx="3814762" cy="412750"/>
          </a:xfrm>
          <a:prstGeom prst="line">
            <a:avLst/>
          </a:prstGeom>
          <a:noFill/>
          <a:ln w="38100">
            <a:solidFill>
              <a:srgbClr val="02FF1B"/>
            </a:solidFill>
            <a:round/>
            <a:headEnd/>
            <a:tailEnd type="triangle" w="med" len="med"/>
          </a:ln>
        </p:spPr>
        <p:txBody>
          <a:bodyPr wrap="none" anchor="ctr">
            <a:prstTxWarp prst="textNoShape">
              <a:avLst/>
            </a:prstTxWarp>
          </a:bodyPr>
          <a:lstStyle/>
          <a:p>
            <a:endParaRPr lang="ja-JP" alt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68963" name="Rectangle 3"/>
          <p:cNvSpPr>
            <a:spLocks noGrp="1" noChangeArrowheads="1"/>
          </p:cNvSpPr>
          <p:nvPr>
            <p:ph type="title"/>
          </p:nvPr>
        </p:nvSpPr>
        <p:spPr>
          <a:xfrm>
            <a:off x="190500" y="533400"/>
            <a:ext cx="9677400" cy="762000"/>
          </a:xfrm>
        </p:spPr>
        <p:txBody>
          <a:bodyPr/>
          <a:lstStyle/>
          <a:p>
            <a:r>
              <a:rPr lang="ja-JP" altLang="en-US" sz="3600" dirty="0" smtClean="0"/>
              <a:t>退出する喫煙者の身体の後ろにできる</a:t>
            </a:r>
            <a:r>
              <a:rPr lang="en-US" altLang="ja-JP" sz="3600" dirty="0" smtClean="0"/>
              <a:t/>
            </a:r>
            <a:br>
              <a:rPr lang="en-US" altLang="ja-JP" sz="3600" dirty="0" smtClean="0"/>
            </a:br>
            <a:r>
              <a:rPr lang="ja-JP" altLang="en-US" sz="3600" dirty="0" smtClean="0"/>
              <a:t>空気の渦に巻き込まれて煙が持ち出される。</a:t>
            </a:r>
            <a:endParaRPr lang="en-US" altLang="ja-JP" sz="3600" dirty="0"/>
          </a:p>
        </p:txBody>
      </p:sp>
      <p:sp>
        <p:nvSpPr>
          <p:cNvPr id="90115" name="AutoShape 5"/>
          <p:cNvSpPr>
            <a:spLocks noChangeArrowheads="1"/>
          </p:cNvSpPr>
          <p:nvPr/>
        </p:nvSpPr>
        <p:spPr bwMode="auto">
          <a:xfrm>
            <a:off x="38100" y="1752600"/>
            <a:ext cx="3279776" cy="1524000"/>
          </a:xfrm>
          <a:prstGeom prst="wedgeRoundRectCallout">
            <a:avLst>
              <a:gd name="adj1" fmla="val 76079"/>
              <a:gd name="adj2" fmla="val 92014"/>
              <a:gd name="adj3" fmla="val 16667"/>
            </a:avLst>
          </a:prstGeom>
          <a:solidFill>
            <a:srgbClr val="FF081D"/>
          </a:solidFill>
          <a:ln w="28575">
            <a:solidFill>
              <a:schemeClr val="tx1"/>
            </a:solidFill>
            <a:miter lim="800000"/>
            <a:headEnd/>
            <a:tailEnd/>
          </a:ln>
        </p:spPr>
        <p:txBody>
          <a:bodyPr wrap="none" anchor="ctr">
            <a:prstTxWarp prst="textNoShape">
              <a:avLst/>
            </a:prstTxWarp>
          </a:bodyPr>
          <a:lstStyle/>
          <a:p>
            <a:pPr eaLnBrk="0" hangingPunct="0"/>
            <a:r>
              <a:rPr lang="ja-JP" altLang="en-US" sz="1600"/>
              <a:t>開口部分の</a:t>
            </a:r>
            <a:endParaRPr lang="en-US" altLang="ja-JP" sz="1600"/>
          </a:p>
          <a:p>
            <a:pPr eaLnBrk="0" hangingPunct="0"/>
            <a:r>
              <a:rPr lang="ja-JP" altLang="en-US" sz="1600"/>
              <a:t>風速</a:t>
            </a:r>
            <a:r>
              <a:rPr lang="en-US" altLang="ja-JP" sz="1600"/>
              <a:t>0.2 m/s</a:t>
            </a:r>
            <a:r>
              <a:rPr lang="ja-JP" altLang="en-US" sz="1600"/>
              <a:t>のよりも、</a:t>
            </a:r>
            <a:r>
              <a:rPr lang="en-US" altLang="ja-JP" sz="1600"/>
              <a:t/>
            </a:r>
            <a:br>
              <a:rPr lang="en-US" altLang="ja-JP" sz="1600"/>
            </a:br>
            <a:r>
              <a:rPr lang="ja-JP" altLang="en-US" sz="1600"/>
              <a:t>喫煙者の歩く速度</a:t>
            </a:r>
            <a:r>
              <a:rPr lang="en-US" altLang="ja-JP" sz="1600"/>
              <a:t/>
            </a:r>
            <a:br>
              <a:rPr lang="en-US" altLang="ja-JP" sz="1600"/>
            </a:br>
            <a:r>
              <a:rPr lang="en-US" altLang="ja-JP" sz="1600"/>
              <a:t>0.7m/s</a:t>
            </a:r>
            <a:r>
              <a:rPr lang="ja-JP" altLang="en-US" sz="1600"/>
              <a:t>の方が速い。</a:t>
            </a:r>
            <a:endParaRPr lang="en-US" altLang="ja-JP" sz="1600"/>
          </a:p>
        </p:txBody>
      </p:sp>
      <p:sp>
        <p:nvSpPr>
          <p:cNvPr id="90116" name="テキスト ボックス 14"/>
          <p:cNvSpPr txBox="1">
            <a:spLocks noChangeArrowheads="1"/>
          </p:cNvSpPr>
          <p:nvPr/>
        </p:nvSpPr>
        <p:spPr bwMode="auto">
          <a:xfrm>
            <a:off x="0" y="0"/>
            <a:ext cx="3272050" cy="830997"/>
          </a:xfrm>
          <a:prstGeom prst="rect">
            <a:avLst/>
          </a:prstGeom>
          <a:noFill/>
          <a:ln w="9525">
            <a:noFill/>
            <a:miter lim="800000"/>
            <a:headEnd/>
            <a:tailEnd/>
          </a:ln>
        </p:spPr>
        <p:txBody>
          <a:bodyPr wrap="none">
            <a:prstTxWarp prst="textNoShape">
              <a:avLst/>
            </a:prstTxWarp>
            <a:spAutoFit/>
          </a:bodyPr>
          <a:lstStyle/>
          <a:p>
            <a:pPr eaLnBrk="0" hangingPunct="0"/>
            <a:r>
              <a:rPr lang="ja-JP" altLang="en-US" dirty="0"/>
              <a:t>それでも漏れる原因</a:t>
            </a:r>
            <a:r>
              <a:rPr lang="en-US" altLang="ja-JP" dirty="0"/>
              <a:t>②</a:t>
            </a:r>
            <a:r>
              <a:rPr lang="ja-JP" altLang="en-US" dirty="0"/>
              <a:t>：</a:t>
            </a:r>
            <a:endParaRPr lang="en-US" altLang="ja-JP" dirty="0"/>
          </a:p>
          <a:p>
            <a:pPr eaLnBrk="0" hangingPunct="0"/>
            <a:endParaRPr lang="en-US" altLang="ja-JP" dirty="0"/>
          </a:p>
        </p:txBody>
      </p:sp>
      <p:pic>
        <p:nvPicPr>
          <p:cNvPr id="90118" name="Picture 6" descr="/Users/yamato/Desktop/01タバコ講演使用例/01-受動喫煙ムービー/SHS-HQ-Smoking-room-leak.mov">
            <a:hlinkClick r:id="" action="ppaction://media"/>
          </p:cNvPr>
          <p:cNvPicPr/>
          <p:nvPr>
            <p:ph idx="1"/>
            <a:videoFile r:link="rId1"/>
            <p:extLst>
              <p:ext uri="{DAA4B4D4-6D71-4841-9C94-3DE7FCFB9230}">
                <p14:medi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r:link="rId4"/>
              </p:ext>
            </p:extLst>
          </p:nvPr>
        </p:nvPicPr>
        <p:blipFill>
          <a:blip r:embed="rId5"/>
          <a:srcRect/>
          <a:stretch>
            <a:fillRect/>
          </a:stretch>
        </p:blipFill>
        <p:spPr>
          <a:xfrm>
            <a:off x="2095500" y="1828800"/>
            <a:ext cx="8115300" cy="4419600"/>
          </a:xfrm>
          <a:noFill/>
          <a:ln w="9525"/>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32" fill="hold"/>
                                        <p:tgtEl>
                                          <p:spTgt spid="901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0118"/>
                </p:tgtEl>
              </p:cMediaNode>
            </p:video>
            <p:seq concurrent="1" nextAc="seek">
              <p:cTn id="8" restart="whenNotActive" fill="hold" evtFilter="cancelBubble" nodeType="interactiveSeq">
                <p:stCondLst>
                  <p:cond evt="onClick" delay="0">
                    <p:tgtEl>
                      <p:spTgt spid="901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0118"/>
                                        </p:tgtEl>
                                      </p:cBhvr>
                                    </p:cmd>
                                  </p:childTnLst>
                                </p:cTn>
                              </p:par>
                            </p:childTnLst>
                          </p:cTn>
                        </p:par>
                      </p:childTnLst>
                    </p:cTn>
                  </p:par>
                </p:childTnLst>
              </p:cTn>
              <p:nextCondLst>
                <p:cond evt="onClick" delay="0">
                  <p:tgtEl>
                    <p:spTgt spid="90118"/>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3" name="AutoShape 5"/>
          <p:cNvSpPr>
            <a:spLocks noChangeArrowheads="1"/>
          </p:cNvSpPr>
          <p:nvPr/>
        </p:nvSpPr>
        <p:spPr bwMode="auto">
          <a:xfrm>
            <a:off x="266700" y="1752600"/>
            <a:ext cx="3279776" cy="1524000"/>
          </a:xfrm>
          <a:prstGeom prst="wedgeRoundRectCallout">
            <a:avLst>
              <a:gd name="adj1" fmla="val 76079"/>
              <a:gd name="adj2" fmla="val 92014"/>
              <a:gd name="adj3" fmla="val 16667"/>
            </a:avLst>
          </a:prstGeom>
          <a:solidFill>
            <a:srgbClr val="FF081D"/>
          </a:solidFill>
          <a:ln w="28575">
            <a:solidFill>
              <a:schemeClr val="tx1"/>
            </a:solidFill>
            <a:miter lim="800000"/>
            <a:headEnd/>
            <a:tailEnd/>
          </a:ln>
        </p:spPr>
        <p:txBody>
          <a:bodyPr wrap="none" anchor="ctr">
            <a:prstTxWarp prst="textNoShape">
              <a:avLst/>
            </a:prstTxWarp>
          </a:bodyPr>
          <a:lstStyle/>
          <a:p>
            <a:r>
              <a:rPr lang="ja-JP" altLang="en-US" sz="1800"/>
              <a:t>開口部分の</a:t>
            </a:r>
            <a:endParaRPr lang="en-US" altLang="ja-JP" sz="1800"/>
          </a:p>
          <a:p>
            <a:r>
              <a:rPr lang="ja-JP" altLang="en-US" sz="1800"/>
              <a:t>風速</a:t>
            </a:r>
            <a:r>
              <a:rPr lang="en-US" altLang="ja-JP" sz="1800"/>
              <a:t>0.2 m/s</a:t>
            </a:r>
            <a:r>
              <a:rPr lang="ja-JP" altLang="en-US" sz="1800"/>
              <a:t>のよりも、</a:t>
            </a:r>
            <a:r>
              <a:rPr lang="en-US" altLang="ja-JP" sz="1800"/>
              <a:t/>
            </a:r>
            <a:br>
              <a:rPr lang="en-US" altLang="ja-JP" sz="1800"/>
            </a:br>
            <a:r>
              <a:rPr lang="ja-JP" altLang="en-US" sz="1800"/>
              <a:t>喫煙者の歩く速度</a:t>
            </a:r>
            <a:r>
              <a:rPr lang="en-US" altLang="ja-JP" sz="1800"/>
              <a:t/>
            </a:r>
            <a:br>
              <a:rPr lang="en-US" altLang="ja-JP" sz="1800"/>
            </a:br>
            <a:r>
              <a:rPr lang="en-US" altLang="ja-JP" sz="1800"/>
              <a:t>0.7m/s</a:t>
            </a:r>
            <a:r>
              <a:rPr lang="ja-JP" altLang="en-US" sz="1800"/>
              <a:t>の方が速い。</a:t>
            </a:r>
            <a:endParaRPr lang="en-US" altLang="ja-JP" sz="1800"/>
          </a:p>
        </p:txBody>
      </p:sp>
      <p:sp>
        <p:nvSpPr>
          <p:cNvPr id="102405" name="正方形/長方形 15"/>
          <p:cNvSpPr>
            <a:spLocks noChangeArrowheads="1"/>
          </p:cNvSpPr>
          <p:nvPr/>
        </p:nvSpPr>
        <p:spPr bwMode="auto">
          <a:xfrm>
            <a:off x="266701" y="5791204"/>
            <a:ext cx="6553200" cy="830263"/>
          </a:xfrm>
          <a:prstGeom prst="rect">
            <a:avLst/>
          </a:prstGeom>
          <a:noFill/>
          <a:ln w="9525">
            <a:noFill/>
            <a:miter lim="800000"/>
            <a:headEnd/>
            <a:tailEnd/>
          </a:ln>
        </p:spPr>
        <p:txBody>
          <a:bodyPr>
            <a:prstTxWarp prst="textNoShape">
              <a:avLst/>
            </a:prstTxWarp>
            <a:spAutoFit/>
          </a:bodyPr>
          <a:lstStyle/>
          <a:p>
            <a:r>
              <a:rPr lang="ja-JP" altLang="en-US"/>
              <a:t>退出する喫煙者の身体の後ろにできる</a:t>
            </a:r>
            <a:endParaRPr lang="en-US" altLang="ja-JP"/>
          </a:p>
          <a:p>
            <a:r>
              <a:rPr lang="ja-JP" altLang="en-US"/>
              <a:t>空気の渦に巻き込まれて煙が持ち出される。</a:t>
            </a:r>
            <a:endParaRPr lang="en-US" altLang="ja-JP"/>
          </a:p>
        </p:txBody>
      </p:sp>
      <p:sp>
        <p:nvSpPr>
          <p:cNvPr id="7" name="コンテンツ プレースホルダ 6"/>
          <p:cNvSpPr>
            <a:spLocks noGrp="1"/>
          </p:cNvSpPr>
          <p:nvPr>
            <p:ph idx="1"/>
          </p:nvPr>
        </p:nvSpPr>
        <p:spPr/>
        <p:txBody>
          <a:bodyPr/>
          <a:lstStyle/>
          <a:p>
            <a:endParaRPr lang="ja-JP" altLang="en-US"/>
          </a:p>
        </p:txBody>
      </p:sp>
      <p:pic>
        <p:nvPicPr>
          <p:cNvPr id="102407" name="図 7"/>
          <p:cNvPicPr>
            <a:picLocks noChangeAspect="1"/>
          </p:cNvPicPr>
          <p:nvPr/>
        </p:nvPicPr>
        <p:blipFill>
          <a:blip r:embed="rId3"/>
          <a:srcRect/>
          <a:stretch>
            <a:fillRect/>
          </a:stretch>
        </p:blipFill>
        <p:spPr bwMode="auto">
          <a:xfrm>
            <a:off x="3009900" y="1600200"/>
            <a:ext cx="6858000" cy="4097338"/>
          </a:xfrm>
          <a:prstGeom prst="rect">
            <a:avLst/>
          </a:prstGeom>
          <a:noFill/>
          <a:ln w="28575">
            <a:solidFill>
              <a:srgbClr val="FFFFFF"/>
            </a:solidFill>
            <a:round/>
            <a:headEnd/>
            <a:tailEnd/>
          </a:ln>
        </p:spPr>
      </p:pic>
      <p:sp>
        <p:nvSpPr>
          <p:cNvPr id="8" name="タイトル 7"/>
          <p:cNvSpPr>
            <a:spLocks noGrp="1"/>
          </p:cNvSpPr>
          <p:nvPr>
            <p:ph type="title"/>
          </p:nvPr>
        </p:nvSpPr>
        <p:spPr/>
        <p:txBody>
          <a:bodyPr/>
          <a:lstStyle/>
          <a:p>
            <a:endParaRPr lang="ja-JP" altLang="en-US"/>
          </a:p>
        </p:txBody>
      </p:sp>
      <p:sp>
        <p:nvSpPr>
          <p:cNvPr id="9" name="Rectangle 3"/>
          <p:cNvSpPr txBox="1">
            <a:spLocks noChangeArrowheads="1"/>
          </p:cNvSpPr>
          <p:nvPr/>
        </p:nvSpPr>
        <p:spPr bwMode="auto">
          <a:xfrm>
            <a:off x="190500" y="533400"/>
            <a:ext cx="9677400" cy="762000"/>
          </a:xfrm>
          <a:prstGeom prst="rect">
            <a:avLst/>
          </a:prstGeom>
          <a:noFill/>
          <a:ln w="12700">
            <a:noFill/>
            <a:miter lim="800000"/>
            <a:headEnd/>
            <a:tailEnd/>
          </a:ln>
          <a:effectLst>
            <a:outerShdw blurRad="63500" dist="38099" dir="2700000" algn="ctr" rotWithShape="0">
              <a:srgbClr val="000000">
                <a:alpha val="74997"/>
              </a:srgbClr>
            </a:outerShdw>
          </a:effectLst>
        </p:spPr>
        <p:txBody>
          <a:bodyPr vert="horz" wrap="square" lIns="90487" tIns="44450" rIns="90487" bIns="4445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600" b="0" i="0" u="none" strike="noStrike" kern="0" cap="none" spc="0" normalizeH="0" baseline="0" noProof="0" smtClean="0">
                <a:ln>
                  <a:noFill/>
                </a:ln>
                <a:solidFill>
                  <a:schemeClr val="tx2"/>
                </a:solidFill>
                <a:effectLst/>
                <a:uLnTx/>
                <a:uFillTx/>
                <a:latin typeface="+mj-lt"/>
                <a:ea typeface="+mj-ea"/>
                <a:cs typeface="+mj-cs"/>
              </a:rPr>
              <a:t>退出する喫煙者の身体の後ろにできる</a:t>
            </a:r>
            <a:r>
              <a:rPr kumimoji="1" lang="en-US" altLang="ja-JP" sz="3600" b="0" i="0" u="none" strike="noStrike" kern="0" cap="none" spc="0" normalizeH="0" baseline="0" noProof="0" smtClean="0">
                <a:ln>
                  <a:noFill/>
                </a:ln>
                <a:solidFill>
                  <a:schemeClr val="tx2"/>
                </a:solidFill>
                <a:effectLst/>
                <a:uLnTx/>
                <a:uFillTx/>
                <a:latin typeface="+mj-lt"/>
                <a:ea typeface="+mj-ea"/>
                <a:cs typeface="+mj-cs"/>
              </a:rPr>
              <a:t/>
            </a:r>
            <a:br>
              <a:rPr kumimoji="1" lang="en-US" altLang="ja-JP" sz="3600" b="0" i="0" u="none" strike="noStrike" kern="0" cap="none" spc="0" normalizeH="0" baseline="0" noProof="0" smtClean="0">
                <a:ln>
                  <a:noFill/>
                </a:ln>
                <a:solidFill>
                  <a:schemeClr val="tx2"/>
                </a:solidFill>
                <a:effectLst/>
                <a:uLnTx/>
                <a:uFillTx/>
                <a:latin typeface="+mj-lt"/>
                <a:ea typeface="+mj-ea"/>
                <a:cs typeface="+mj-cs"/>
              </a:rPr>
            </a:br>
            <a:r>
              <a:rPr kumimoji="1" lang="ja-JP" altLang="en-US" sz="3600" b="0" i="0" u="none" strike="noStrike" kern="0" cap="none" spc="0" normalizeH="0" baseline="0" noProof="0" smtClean="0">
                <a:ln>
                  <a:noFill/>
                </a:ln>
                <a:solidFill>
                  <a:schemeClr val="tx2"/>
                </a:solidFill>
                <a:effectLst/>
                <a:uLnTx/>
                <a:uFillTx/>
                <a:latin typeface="+mj-lt"/>
                <a:ea typeface="+mj-ea"/>
                <a:cs typeface="+mj-cs"/>
              </a:rPr>
              <a:t>空気の渦に巻き込まれて煙が持ち出される。</a:t>
            </a:r>
            <a:endParaRPr kumimoji="1" lang="en-US" altLang="ja-JP" sz="3600" b="0" i="0" u="none" strike="noStrike" kern="0" cap="none" spc="0" normalizeH="0" baseline="0" noProof="0" dirty="0">
              <a:ln>
                <a:noFill/>
              </a:ln>
              <a:solidFill>
                <a:schemeClr val="tx2"/>
              </a:solidFill>
              <a:effectLst/>
              <a:uLnTx/>
              <a:uFillTx/>
              <a:latin typeface="+mj-lt"/>
              <a:ea typeface="+mj-ea"/>
              <a:cs typeface="+mj-cs"/>
            </a:endParaRPr>
          </a:p>
        </p:txBody>
      </p:sp>
      <p:sp>
        <p:nvSpPr>
          <p:cNvPr id="10" name="テキスト ボックス 14"/>
          <p:cNvSpPr txBox="1">
            <a:spLocks noChangeArrowheads="1"/>
          </p:cNvSpPr>
          <p:nvPr/>
        </p:nvSpPr>
        <p:spPr bwMode="auto">
          <a:xfrm>
            <a:off x="0" y="0"/>
            <a:ext cx="3272050" cy="830997"/>
          </a:xfrm>
          <a:prstGeom prst="rect">
            <a:avLst/>
          </a:prstGeom>
          <a:noFill/>
          <a:ln w="9525">
            <a:noFill/>
            <a:miter lim="800000"/>
            <a:headEnd/>
            <a:tailEnd/>
          </a:ln>
        </p:spPr>
        <p:txBody>
          <a:bodyPr wrap="none">
            <a:prstTxWarp prst="textNoShape">
              <a:avLst/>
            </a:prstTxWarp>
            <a:spAutoFit/>
          </a:bodyPr>
          <a:lstStyle/>
          <a:p>
            <a:pPr eaLnBrk="0" hangingPunct="0"/>
            <a:r>
              <a:rPr lang="ja-JP" altLang="en-US" dirty="0"/>
              <a:t>それでも漏れる原因</a:t>
            </a:r>
            <a:r>
              <a:rPr lang="en-US" altLang="ja-JP" dirty="0"/>
              <a:t>②</a:t>
            </a:r>
            <a:r>
              <a:rPr lang="ja-JP" altLang="en-US" dirty="0"/>
              <a:t>：</a:t>
            </a:r>
            <a:endParaRPr lang="en-US" altLang="ja-JP" dirty="0"/>
          </a:p>
          <a:p>
            <a:pPr eaLnBrk="0" hangingPunct="0"/>
            <a:endParaRPr lang="en-US" altLang="ja-JP"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4300" y="76200"/>
            <a:ext cx="10020300" cy="1219200"/>
          </a:xfrm>
        </p:spPr>
        <p:txBody>
          <a:bodyPr/>
          <a:lstStyle/>
          <a:p>
            <a:pPr>
              <a:defRPr/>
            </a:pPr>
            <a:r>
              <a:rPr lang="ja-JP" altLang="en-US" sz="3200" dirty="0" smtClean="0"/>
              <a:t>喫煙室から漏れの原因</a:t>
            </a:r>
            <a:r>
              <a:rPr lang="en-US" altLang="ja-JP" sz="3200" dirty="0" smtClean="0"/>
              <a:t>③</a:t>
            </a:r>
            <a:br>
              <a:rPr lang="en-US" altLang="ja-JP" sz="3200" dirty="0" smtClean="0"/>
            </a:br>
            <a:r>
              <a:rPr lang="ja-JP" altLang="en-US" sz="3200" dirty="0" smtClean="0">
                <a:solidFill>
                  <a:schemeClr val="tx1"/>
                </a:solidFill>
              </a:rPr>
              <a:t>肺に充満したタバコ煙が禁煙区域で吐出（約３分間）</a:t>
            </a:r>
          </a:p>
        </p:txBody>
      </p:sp>
      <p:pic>
        <p:nvPicPr>
          <p:cNvPr id="92163" name="Picture 3" descr="/Users/yamato/Desktop/01タバコ講演使用例/01-受動喫煙ムービー/SHS-HQ-Bless.dv">
            <a:hlinkClick r:id="" action="ppaction://media"/>
          </p:cNvPr>
          <p:cNvPicPr/>
          <p:nvPr>
            <p:ph idx="1"/>
            <a:videoFile r:link="rId1"/>
            <p:extLst>
              <p:ext uri="{DAA4B4D4-6D71-4841-9C94-3DE7FCFB9230}">
                <p14:medi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r:link="rId3"/>
              </p:ext>
            </p:extLst>
          </p:nvPr>
        </p:nvPicPr>
        <p:blipFill>
          <a:blip r:embed="rId4"/>
          <a:srcRect/>
          <a:stretch>
            <a:fillRect/>
          </a:stretch>
        </p:blipFill>
        <p:spPr>
          <a:xfrm>
            <a:off x="1028700" y="1295400"/>
            <a:ext cx="7658100" cy="5105400"/>
          </a:xfrm>
          <a:noFill/>
          <a:ln w="9525"/>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63" fill="hold"/>
                                        <p:tgtEl>
                                          <p:spTgt spid="9216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2163"/>
                </p:tgtEl>
              </p:cMediaNode>
            </p:video>
            <p:seq concurrent="1" nextAc="seek">
              <p:cTn id="8" restart="whenNotActive" fill="hold" evtFilter="cancelBubble" nodeType="interactiveSeq">
                <p:stCondLst>
                  <p:cond evt="onClick" delay="0">
                    <p:tgtEl>
                      <p:spTgt spid="9216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2163"/>
                                        </p:tgtEl>
                                      </p:cBhvr>
                                    </p:cmd>
                                  </p:childTnLst>
                                </p:cTn>
                              </p:par>
                            </p:childTnLst>
                          </p:cTn>
                        </p:par>
                      </p:childTnLst>
                    </p:cTn>
                  </p:par>
                </p:childTnLst>
              </p:cTn>
              <p:nextCondLst>
                <p:cond evt="onClick" delay="0">
                  <p:tgtEl>
                    <p:spTgt spid="92163"/>
                  </p:tgtEl>
                </p:cond>
              </p:nextCondLst>
            </p:seq>
          </p:childTnLst>
        </p:cTn>
      </p:par>
    </p:tnLst>
  </p:timing>
</p:sld>
</file>

<file path=ppt/theme/theme1.xml><?xml version="1.0" encoding="utf-8"?>
<a:theme xmlns:a="http://schemas.openxmlformats.org/drawingml/2006/main" name="奨励賞プレゼン">
  <a:themeElements>
    <a:clrScheme name="">
      <a:dk1>
        <a:srgbClr val="000000"/>
      </a:dk1>
      <a:lt1>
        <a:srgbClr val="FFFFFF"/>
      </a:lt1>
      <a:dk2>
        <a:srgbClr val="000000"/>
      </a:dk2>
      <a:lt2>
        <a:srgbClr val="FFFF00"/>
      </a:lt2>
      <a:accent1>
        <a:srgbClr val="00B7A5"/>
      </a:accent1>
      <a:accent2>
        <a:srgbClr val="D49FFF"/>
      </a:accent2>
      <a:accent3>
        <a:srgbClr val="AAAAAA"/>
      </a:accent3>
      <a:accent4>
        <a:srgbClr val="DADADA"/>
      </a:accent4>
      <a:accent5>
        <a:srgbClr val="AAD8CF"/>
      </a:accent5>
      <a:accent6>
        <a:srgbClr val="C090E7"/>
      </a:accent6>
      <a:hlink>
        <a:srgbClr val="7B00E4"/>
      </a:hlink>
      <a:folHlink>
        <a:srgbClr val="618FFD"/>
      </a:folHlink>
    </a:clrScheme>
    <a:fontScheme name="奨励賞プレゼン">
      <a:majorFont>
        <a:latin typeface="Osaka"/>
        <a:ea typeface="Osaka"/>
        <a:cs typeface="Osaka"/>
      </a:majorFont>
      <a:minorFont>
        <a:latin typeface="Osak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Osaka" charset="-128"/>
            <a:ea typeface="Osaka" charset="-128"/>
            <a:cs typeface="Osaka"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Osaka" charset="-128"/>
            <a:ea typeface="Osaka" charset="-128"/>
            <a:cs typeface="Osaka" charset="-128"/>
          </a:defRPr>
        </a:defPPr>
      </a:lstStyle>
    </a:lnDef>
  </a:objectDefaults>
  <a:extraClrSchemeLst>
    <a:extraClrScheme>
      <a:clrScheme name="奨励賞プレゼ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奨励賞プレゼ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奨励賞プレゼ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奨励賞プレゼ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奨励賞プレゼ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奨励賞プレゼ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奨励賞プレゼ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奨励賞プレゼン">
  <a:themeElements>
    <a:clrScheme name="">
      <a:dk1>
        <a:srgbClr val="000000"/>
      </a:dk1>
      <a:lt1>
        <a:srgbClr val="FFFFFF"/>
      </a:lt1>
      <a:dk2>
        <a:srgbClr val="000000"/>
      </a:dk2>
      <a:lt2>
        <a:srgbClr val="FFFF00"/>
      </a:lt2>
      <a:accent1>
        <a:srgbClr val="00B7A5"/>
      </a:accent1>
      <a:accent2>
        <a:srgbClr val="D49FFF"/>
      </a:accent2>
      <a:accent3>
        <a:srgbClr val="AAAAAA"/>
      </a:accent3>
      <a:accent4>
        <a:srgbClr val="DADADA"/>
      </a:accent4>
      <a:accent5>
        <a:srgbClr val="AAD8CF"/>
      </a:accent5>
      <a:accent6>
        <a:srgbClr val="C090E7"/>
      </a:accent6>
      <a:hlink>
        <a:srgbClr val="7B00E4"/>
      </a:hlink>
      <a:folHlink>
        <a:srgbClr val="618FFD"/>
      </a:folHlink>
    </a:clrScheme>
    <a:fontScheme name="奨励賞プレゼン">
      <a:majorFont>
        <a:latin typeface="Osaka"/>
        <a:ea typeface="Osaka"/>
        <a:cs typeface="Osaka"/>
      </a:majorFont>
      <a:minorFont>
        <a:latin typeface="Osak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Osaka" charset="-128"/>
            <a:ea typeface="Osaka" charset="-128"/>
            <a:cs typeface="Osaka"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Osaka" charset="-128"/>
            <a:ea typeface="Osaka" charset="-128"/>
            <a:cs typeface="Osaka" charset="-128"/>
          </a:defRPr>
        </a:defPPr>
      </a:lstStyle>
    </a:lnDef>
  </a:objectDefaults>
  <a:extraClrSchemeLst>
    <a:extraClrScheme>
      <a:clrScheme name="奨励賞プレゼ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奨励賞プレゼ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奨励賞プレゼ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奨励賞プレゼ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奨励賞プレゼ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奨励賞プレゼ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奨励賞プレゼ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000" b="1"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000" b="1"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標準デザイン">
  <a:themeElements>
    <a:clrScheme name="標準デザイン 15">
      <a:dk1>
        <a:srgbClr val="000000"/>
      </a:dk1>
      <a:lt1>
        <a:srgbClr val="FFFFFF"/>
      </a:lt1>
      <a:dk2>
        <a:srgbClr val="0F96BE"/>
      </a:dk2>
      <a:lt2>
        <a:srgbClr val="6446B4"/>
      </a:lt2>
      <a:accent1>
        <a:srgbClr val="C8F00F"/>
      </a:accent1>
      <a:accent2>
        <a:srgbClr val="AFAFAF"/>
      </a:accent2>
      <a:accent3>
        <a:srgbClr val="FFFFFF"/>
      </a:accent3>
      <a:accent4>
        <a:srgbClr val="000000"/>
      </a:accent4>
      <a:accent5>
        <a:srgbClr val="E0F6AA"/>
      </a:accent5>
      <a:accent6>
        <a:srgbClr val="9E9E9E"/>
      </a:accent6>
      <a:hlink>
        <a:srgbClr val="ED99B1"/>
      </a:hlink>
      <a:folHlink>
        <a:srgbClr val="B1A5CF"/>
      </a:folHlink>
    </a:clrScheme>
    <a:fontScheme name="標準デザイン">
      <a:majorFont>
        <a:latin typeface="HGPｺﾞｼｯｸE"/>
        <a:ea typeface="HGPｺﾞｼｯｸE"/>
        <a:cs typeface="HGPｺﾞｼｯｸE"/>
      </a:majorFont>
      <a:minorFont>
        <a:latin typeface="HGPｺﾞｼｯｸE"/>
        <a:ea typeface="HGPｺﾞｼｯｸE"/>
        <a:cs typeface="HGPｺﾞｼｯｸ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標準デザイン 13">
        <a:dk1>
          <a:srgbClr val="777777"/>
        </a:dk1>
        <a:lt1>
          <a:srgbClr val="FFFFFF"/>
        </a:lt1>
        <a:dk2>
          <a:srgbClr val="0F96BE"/>
        </a:dk2>
        <a:lt2>
          <a:srgbClr val="808080"/>
        </a:lt2>
        <a:accent1>
          <a:srgbClr val="C8F00F"/>
        </a:accent1>
        <a:accent2>
          <a:srgbClr val="AFAFAF"/>
        </a:accent2>
        <a:accent3>
          <a:srgbClr val="FFFFFF"/>
        </a:accent3>
        <a:accent4>
          <a:srgbClr val="656565"/>
        </a:accent4>
        <a:accent5>
          <a:srgbClr val="E0F6AA"/>
        </a:accent5>
        <a:accent6>
          <a:srgbClr val="9E9E9E"/>
        </a:accent6>
        <a:hlink>
          <a:srgbClr val="ED99B1"/>
        </a:hlink>
        <a:folHlink>
          <a:srgbClr val="B1A5CF"/>
        </a:folHlink>
      </a:clrScheme>
      <a:clrMap bg1="lt1" tx1="dk1" bg2="lt2" tx2="dk2" accent1="accent1" accent2="accent2" accent3="accent3" accent4="accent4" accent5="accent5" accent6="accent6" hlink="hlink" folHlink="folHlink"/>
    </a:extraClrScheme>
    <a:extraClrScheme>
      <a:clrScheme name="標準デザイン 14">
        <a:dk1>
          <a:srgbClr val="777777"/>
        </a:dk1>
        <a:lt1>
          <a:srgbClr val="FFFFFF"/>
        </a:lt1>
        <a:dk2>
          <a:srgbClr val="0F96BE"/>
        </a:dk2>
        <a:lt2>
          <a:srgbClr val="6446B4"/>
        </a:lt2>
        <a:accent1>
          <a:srgbClr val="C8F00F"/>
        </a:accent1>
        <a:accent2>
          <a:srgbClr val="AFAFAF"/>
        </a:accent2>
        <a:accent3>
          <a:srgbClr val="FFFFFF"/>
        </a:accent3>
        <a:accent4>
          <a:srgbClr val="656565"/>
        </a:accent4>
        <a:accent5>
          <a:srgbClr val="E0F6AA"/>
        </a:accent5>
        <a:accent6>
          <a:srgbClr val="9E9E9E"/>
        </a:accent6>
        <a:hlink>
          <a:srgbClr val="ED99B1"/>
        </a:hlink>
        <a:folHlink>
          <a:srgbClr val="B1A5CF"/>
        </a:folHlink>
      </a:clrScheme>
      <a:clrMap bg1="lt1" tx1="dk1" bg2="lt2" tx2="dk2" accent1="accent1" accent2="accent2" accent3="accent3" accent4="accent4" accent5="accent5" accent6="accent6" hlink="hlink" folHlink="folHlink"/>
    </a:extraClrScheme>
    <a:extraClrScheme>
      <a:clrScheme name="標準デザイン 15">
        <a:dk1>
          <a:srgbClr val="000000"/>
        </a:dk1>
        <a:lt1>
          <a:srgbClr val="FFFFFF"/>
        </a:lt1>
        <a:dk2>
          <a:srgbClr val="0F96BE"/>
        </a:dk2>
        <a:lt2>
          <a:srgbClr val="6446B4"/>
        </a:lt2>
        <a:accent1>
          <a:srgbClr val="C8F00F"/>
        </a:accent1>
        <a:accent2>
          <a:srgbClr val="AFAFAF"/>
        </a:accent2>
        <a:accent3>
          <a:srgbClr val="FFFFFF"/>
        </a:accent3>
        <a:accent4>
          <a:srgbClr val="000000"/>
        </a:accent4>
        <a:accent5>
          <a:srgbClr val="E0F6AA"/>
        </a:accent5>
        <a:accent6>
          <a:srgbClr val="9E9E9E"/>
        </a:accent6>
        <a:hlink>
          <a:srgbClr val="ED99B1"/>
        </a:hlink>
        <a:folHlink>
          <a:srgbClr val="B1A5C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テーマ">
  <a:themeElements>
    <a:clrScheme name="ユーザー定義 1">
      <a:dk1>
        <a:srgbClr val="E5B9B7"/>
      </a:dk1>
      <a:lt1>
        <a:srgbClr val="F2DCDB"/>
      </a:lt1>
      <a:dk2>
        <a:srgbClr val="E5B9B7"/>
      </a:dk2>
      <a:lt2>
        <a:srgbClr val="F2DCDB"/>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テーマ">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HD:大和データ990202: 分煙，発表，報告書，論文関係:00004奨励賞（産衛、北九州）:奨励賞プレゼン</Template>
  <TotalTime>63175</TotalTime>
  <Pages>3</Pages>
  <Words>3889</Words>
  <Application>Microsoft Macintosh PowerPoint</Application>
  <PresentationFormat>35mm スライド</PresentationFormat>
  <Paragraphs>323</Paragraphs>
  <Slides>37</Slides>
  <Notes>16</Notes>
  <HiddenSlides>2</HiddenSlides>
  <MMClips>3</MMClips>
  <ScaleCrop>false</ScaleCrop>
  <HeadingPairs>
    <vt:vector size="6" baseType="variant">
      <vt:variant>
        <vt:lpstr>デザイン テンプレート</vt:lpstr>
      </vt:variant>
      <vt:variant>
        <vt:i4>5</vt:i4>
      </vt:variant>
      <vt:variant>
        <vt:lpstr>埋め込まれた OLE サーバー</vt:lpstr>
      </vt:variant>
      <vt:variant>
        <vt:i4>1</vt:i4>
      </vt:variant>
      <vt:variant>
        <vt:lpstr>スライド タイトル</vt:lpstr>
      </vt:variant>
      <vt:variant>
        <vt:i4>37</vt:i4>
      </vt:variant>
    </vt:vector>
  </HeadingPairs>
  <TitlesOfParts>
    <vt:vector size="43" baseType="lpstr">
      <vt:lpstr>奨励賞プレゼン</vt:lpstr>
      <vt:lpstr>1_奨励賞プレゼン</vt:lpstr>
      <vt:lpstr>8_標準デザイン</vt:lpstr>
      <vt:lpstr>5_標準デザイン</vt:lpstr>
      <vt:lpstr>Office テーマ</vt:lpstr>
      <vt:lpstr>ワークシート</vt:lpstr>
      <vt:lpstr>スライド 1</vt:lpstr>
      <vt:lpstr>E)　講演料、原稿料について 　　　　　　　ファイザー株式会社と利益相反があります。 </vt:lpstr>
      <vt:lpstr>労働衛生の３管理として喫煙対策を とらえることで膠着状態の打開を！</vt:lpstr>
      <vt:lpstr>FCTC第8条「受動喫煙からの保護」履行のためのガイドライン </vt:lpstr>
      <vt:lpstr>N市役所：ドアのフイゴ作用で押し出されるタバコ煙</vt:lpstr>
      <vt:lpstr>フイゴ作用対策をしても漏れるタバコ煙</vt:lpstr>
      <vt:lpstr>退出する喫煙者の身体の後ろにできる 空気の渦に巻き込まれて煙が持ち出される。</vt:lpstr>
      <vt:lpstr>スライド 8</vt:lpstr>
      <vt:lpstr>喫煙室から漏れの原因③ 肺に充満したタバコ煙が禁煙区域で吐出（約３分間）</vt:lpstr>
      <vt:lpstr>喫煙室から漏れの原因③ 肺に充満したタバコ煙が禁煙区域で吐出（約３分間）</vt:lpstr>
      <vt:lpstr>日本産業衛生学会は「許容濃度等の勧告」の改訂で タバコ煙を人体に明らかな発がん性ある第１群に 追加収載（2010年）</vt:lpstr>
      <vt:lpstr>スライド 12</vt:lpstr>
      <vt:lpstr>労務管理上の問題：F市役所、喫煙コーナー、13時12分</vt:lpstr>
      <vt:lpstr>労務管理上の問題：F市役所 　　　　　　　　喫煙コーナー、12:52〜12:27</vt:lpstr>
      <vt:lpstr>厚生労働省、喫煙コーナーをテラスに移設(2012)</vt:lpstr>
      <vt:lpstr>某社ルール社内禁煙＋喫煙離席は７分以内</vt:lpstr>
      <vt:lpstr>某社ルール社内禁煙＋喫煙離席は７分以内</vt:lpstr>
      <vt:lpstr>１時間に１回喫煙離席、 非喫煙者に比べて１回当たりの余分な離席時間を７分とする</vt:lpstr>
      <vt:lpstr>スライド 19</vt:lpstr>
      <vt:lpstr>死因：喫煙＞高血圧＞運動不足＞高血糖＞食塩＞飲酒</vt:lpstr>
      <vt:lpstr>肺がんリスクは、禁煙15年で非喫煙者レベルに低下 　放射性物質、発がん物質は体内で自然崩壊</vt:lpstr>
      <vt:lpstr>スライド 22</vt:lpstr>
      <vt:lpstr>高額な治療費＝医療費削減</vt:lpstr>
      <vt:lpstr>これからの喫煙対策に必要な視点 安全、生産性管理からの禁煙勧奨</vt:lpstr>
      <vt:lpstr>喫煙者の労働災害リスクは 非喫煙者の約1.6倍 医療者であれば医療事故！</vt:lpstr>
      <vt:lpstr>某製造業：救急車を必要とした事故の振り返り調査</vt:lpstr>
      <vt:lpstr>スライド 27</vt:lpstr>
      <vt:lpstr>労災予防：ニコチン依存者は事故を起こしやすい</vt:lpstr>
      <vt:lpstr>喫煙や職場の受動喫煙は、「うつ」のリスクも高めます。</vt:lpstr>
      <vt:lpstr>労務管理上、突然の休みが一番困る</vt:lpstr>
      <vt:lpstr>労務管理：ニコチン依存者は本来の実力を発揮していない</vt:lpstr>
      <vt:lpstr>緑、赤、黄、青、黒、 緑、黒、白、青、緑、 黄、茶、紫、黒、灰、</vt:lpstr>
      <vt:lpstr>労働衛生の３管理として喫煙対策を とらえることで膠着状態の打開を！</vt:lpstr>
      <vt:lpstr>Google検索、 「受動喫煙対策」で １番目のHP</vt:lpstr>
      <vt:lpstr>スライド 35</vt:lpstr>
      <vt:lpstr>スライド 36</vt:lpstr>
      <vt:lpstr>スライド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他人の煙は迷惑</dc:title>
  <dc:creator>yamato hiroshi</dc:creator>
  <cp:lastModifiedBy>大和 浩</cp:lastModifiedBy>
  <cp:revision>518</cp:revision>
  <cp:lastPrinted>2013-07-21T03:34:46Z</cp:lastPrinted>
  <dcterms:created xsi:type="dcterms:W3CDTF">2014-06-05T02:18:18Z</dcterms:created>
  <dcterms:modified xsi:type="dcterms:W3CDTF">2014-06-05T04:46:06Z</dcterms:modified>
</cp:coreProperties>
</file>